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317" r:id="rId6"/>
    <p:sldId id="303" r:id="rId7"/>
    <p:sldId id="312" r:id="rId8"/>
    <p:sldId id="282" r:id="rId9"/>
    <p:sldId id="342" r:id="rId10"/>
    <p:sldId id="262" r:id="rId11"/>
    <p:sldId id="341"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2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y Lewis" userId="11f71725-f44e-4cf7-b774-f6bd291450b8" providerId="ADAL" clId="{8C78683D-5C70-4854-9CFE-53E69994EDF7}"/>
    <pc:docChg chg="modSld">
      <pc:chgData name="Polly Lewis" userId="11f71725-f44e-4cf7-b774-f6bd291450b8" providerId="ADAL" clId="{8C78683D-5C70-4854-9CFE-53E69994EDF7}" dt="2024-09-02T13:33:34.039" v="14" actId="1076"/>
      <pc:docMkLst>
        <pc:docMk/>
      </pc:docMkLst>
      <pc:sldChg chg="modSp mod">
        <pc:chgData name="Polly Lewis" userId="11f71725-f44e-4cf7-b774-f6bd291450b8" providerId="ADAL" clId="{8C78683D-5C70-4854-9CFE-53E69994EDF7}" dt="2024-09-02T13:33:34.039" v="14" actId="1076"/>
        <pc:sldMkLst>
          <pc:docMk/>
          <pc:sldMk cId="746992386" sldId="257"/>
        </pc:sldMkLst>
        <pc:picChg chg="mod modCrop">
          <ac:chgData name="Polly Lewis" userId="11f71725-f44e-4cf7-b774-f6bd291450b8" providerId="ADAL" clId="{8C78683D-5C70-4854-9CFE-53E69994EDF7}" dt="2024-09-02T13:33:34.039" v="14" actId="1076"/>
          <ac:picMkLst>
            <pc:docMk/>
            <pc:sldMk cId="746992386" sldId="257"/>
            <ac:picMk id="17" creationId="{77C480DB-5DFE-6C18-C3CC-BC900AA962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F78D0-D909-4E8F-B150-593CB28038DB}" type="datetimeFigureOut">
              <a:rPr lang="en-GB" smtClean="0"/>
              <a:t>02/09/2024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0D94D-E4C4-4ACB-BA8C-FD274B4DD9E4}" type="slidenum">
              <a:rPr lang="en-GB" smtClean="0"/>
              <a:t>‹#›</a:t>
            </a:fld>
            <a:endParaRPr lang="en-GB"/>
          </a:p>
        </p:txBody>
      </p:sp>
    </p:spTree>
    <p:extLst>
      <p:ext uri="{BB962C8B-B14F-4D97-AF65-F5344CB8AC3E}">
        <p14:creationId xmlns:p14="http://schemas.microsoft.com/office/powerpoint/2010/main" val="380145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Good afternoon everyone!</a:t>
            </a:r>
          </a:p>
          <a:p>
            <a:endParaRPr lang="en-GB">
              <a:cs typeface="Calibri"/>
            </a:endParaRPr>
          </a:p>
          <a:p>
            <a:r>
              <a:rPr lang="en-GB">
                <a:cs typeface="Calibri"/>
              </a:rPr>
              <a:t>My name is **** and it is a pleasure to be here this morning/afternoon/evening.</a:t>
            </a:r>
          </a:p>
          <a:p>
            <a:endParaRPr lang="en-GB">
              <a:cs typeface="Calibri"/>
            </a:endParaRPr>
          </a:p>
          <a:p>
            <a:r>
              <a:rPr lang="en-GB">
                <a:cs typeface="Calibri"/>
              </a:rPr>
              <a:t>I am here today from Apprenticeships Suffolk which is a project being run by Suffolk County Council. I we are going to be telling you a little bit about apprenticeships and our service. </a:t>
            </a:r>
          </a:p>
          <a:p>
            <a:endParaRPr lang="en-GB">
              <a:cs typeface="Calibri"/>
            </a:endParaRPr>
          </a:p>
          <a:p>
            <a:r>
              <a:rPr lang="en-GB">
                <a:cs typeface="Calibri"/>
              </a:rPr>
              <a:t>So, just to get started, I would love you to write down, what you think an Apprenticeship is and maybe what we do? I won’t ask you to share all of this info, but I would like to see at the end if you have a better idea of why I am here today. (and if you do, tell my Manager!!) </a:t>
            </a:r>
          </a:p>
          <a:p>
            <a:endParaRPr lang="en-GB">
              <a:cs typeface="Calibri"/>
            </a:endParaRPr>
          </a:p>
          <a:p>
            <a:endParaRPr lang="en-GB">
              <a:cs typeface="Calibri"/>
            </a:endParaRPr>
          </a:p>
          <a:p>
            <a:r>
              <a:rPr lang="en-GB" b="1" u="sng">
                <a:cs typeface="Calibri"/>
              </a:rPr>
              <a:t>SECOND OPTION – ACTIVITY </a:t>
            </a:r>
          </a:p>
          <a:p>
            <a:r>
              <a:rPr lang="en-GB">
                <a:cs typeface="Calibri"/>
              </a:rPr>
              <a:t>Start with the true and false ideas – get everyone up and move to left and right.</a:t>
            </a:r>
          </a:p>
          <a:p>
            <a:endParaRPr lang="en-GB">
              <a:cs typeface="Calibri"/>
            </a:endParaRPr>
          </a:p>
          <a:p>
            <a:r>
              <a:rPr lang="en-GB">
                <a:cs typeface="Calibri"/>
              </a:rPr>
              <a:t>There are over 600 apprenticeship roles? </a:t>
            </a:r>
          </a:p>
          <a:p>
            <a:r>
              <a:rPr lang="en-GB">
                <a:cs typeface="Calibri"/>
              </a:rPr>
              <a:t>You get paid to study?</a:t>
            </a:r>
          </a:p>
          <a:p>
            <a:r>
              <a:rPr lang="en-GB">
                <a:cs typeface="Calibri"/>
              </a:rPr>
              <a:t>You can be a paramedic on an apprenticeship? </a:t>
            </a:r>
          </a:p>
          <a:p>
            <a:r>
              <a:rPr lang="en-GB">
                <a:cs typeface="Calibri"/>
              </a:rPr>
              <a:t>You get the same qualification you would at university? </a:t>
            </a:r>
          </a:p>
          <a:p>
            <a:r>
              <a:rPr lang="en-GB">
                <a:cs typeface="Calibri"/>
              </a:rPr>
              <a:t>You can do several apprenticeships in different roles? </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6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Apprenticeships Suffolk is a completely free service, we are not a College or Training Provider and we provide impartial support, advice and guidance. </a:t>
            </a:r>
          </a:p>
          <a:p>
            <a:endParaRPr lang="en-GB"/>
          </a:p>
          <a:p>
            <a:r>
              <a:rPr lang="en-GB"/>
              <a:t>We speak with Small to Medium Sized Businesses in Suffolk to create apprenticeship opportunities. We then also work with aspiring apprentices who are ready to take their next steps and explore the apprenticeship route. </a:t>
            </a:r>
          </a:p>
          <a:p>
            <a:endParaRPr lang="en-GB"/>
          </a:p>
          <a:p>
            <a:r>
              <a:rPr lang="en-GB"/>
              <a:t>We also signpost to other services if you are not quite ready for an apprenticeship or feel the apprenticeship route is not quite for you. </a:t>
            </a:r>
          </a:p>
          <a:p>
            <a:endParaRPr lang="en-GB"/>
          </a:p>
          <a:p>
            <a:r>
              <a:rPr lang="en-GB"/>
              <a:t>We support you and the employer throughout the whole apprenticeship journey. From recruitment, apprenticeship offered, finding a TP/FE College then throughout your apprenticeship itself.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8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cs typeface="Calibri"/>
              </a:rPr>
              <a:t>-You are being paid a full salary, National Minimum Wage for an apprentice is currently £5.28. To put that into perspective a 37 hour week is £850 per month. This is the minimum employers can pay and some companies pay more from the start and wages are reviewed yearly.</a:t>
            </a:r>
          </a:p>
          <a:p>
            <a:endParaRPr lang="en-GB" sz="1200">
              <a:cs typeface="Calibri"/>
            </a:endParaRPr>
          </a:p>
          <a:p>
            <a:r>
              <a:rPr lang="en-GB" sz="1200">
                <a:cs typeface="Calibri"/>
              </a:rPr>
              <a:t>-A full time job for an apprentice is between 30-40 hours per week.</a:t>
            </a:r>
          </a:p>
          <a:p>
            <a:endParaRPr lang="en-GB" sz="1200">
              <a:cs typeface="Calibri"/>
            </a:endParaRPr>
          </a:p>
          <a:p>
            <a:r>
              <a:rPr lang="en-GB" sz="1200">
                <a:cs typeface="Calibri"/>
              </a:rPr>
              <a:t>-You have 6 hours a week protected study time, this can be either delivered within a College or Education setting one day a week or your Training Provider might deliver in-house , virtually or face to face, meaning you remain in the workplace to complete your study time.</a:t>
            </a:r>
          </a:p>
          <a:p>
            <a:r>
              <a:rPr lang="en-GB" sz="1200">
                <a:cs typeface="Calibri"/>
              </a:rPr>
              <a:t>-Some apprenticeships are block release. This means you are based in the workplace and your study time is a residential usually for a week everything 3 months typically with other apprentices.</a:t>
            </a:r>
          </a:p>
          <a:p>
            <a:endParaRPr lang="en-GB" sz="1200">
              <a:cs typeface="Calibri"/>
            </a:endParaRPr>
          </a:p>
          <a:p>
            <a:endParaRPr lang="en-GB" sz="1200">
              <a:cs typeface="Calibri"/>
            </a:endParaRPr>
          </a:p>
          <a:p>
            <a:endParaRPr lang="en-GB" sz="1200">
              <a:cs typeface="Calibri"/>
            </a:endParaRPr>
          </a:p>
          <a:p>
            <a:endParaRPr lang="en-GB" sz="12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2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Calibri" panose="020F0502020204030204" pitchFamily="34" charset="0"/>
              <a:buNone/>
            </a:pPr>
            <a:r>
              <a:rPr lang="en-GB" sz="1200">
                <a:solidFill>
                  <a:schemeClr val="bg1"/>
                </a:solidFill>
                <a:ea typeface="+mn-lt"/>
                <a:cs typeface="+mn-lt"/>
              </a:rPr>
              <a:t>Functional skills are qualifications taught to post-16 and adult learners, which teach them how to apply practical Maths and English skills to real-life and vocational contexts. </a:t>
            </a:r>
            <a:endParaRPr lang="en-GB" sz="1200">
              <a:solidFill>
                <a:schemeClr val="bg1"/>
              </a:solidFill>
              <a:cs typeface="Calibri"/>
            </a:endParaRPr>
          </a:p>
          <a:p>
            <a:pPr marL="342900" indent="-342900">
              <a:buFont typeface="Arial" panose="020B0604020202020204" pitchFamily="34" charset="0"/>
              <a:buChar char="•"/>
            </a:pPr>
            <a:r>
              <a:rPr lang="en-GB" sz="1200">
                <a:solidFill>
                  <a:schemeClr val="bg1"/>
                </a:solidFill>
              </a:rPr>
              <a:t>Achieving a Functional Skills qualification demonstrates that you have all the skills required in maths and English to be able to engage with the programme.</a:t>
            </a:r>
            <a:endParaRPr lang="en-GB" sz="1200">
              <a:solidFill>
                <a:schemeClr val="bg1"/>
              </a:solidFill>
              <a:cs typeface="Calibri"/>
            </a:endParaRPr>
          </a:p>
          <a:p>
            <a:pPr marL="342900" indent="-342900">
              <a:buFont typeface="Arial" panose="020B0604020202020204" pitchFamily="34" charset="0"/>
              <a:buChar char="•"/>
            </a:pPr>
            <a:r>
              <a:rPr lang="en-GB" sz="1200">
                <a:solidFill>
                  <a:schemeClr val="bg1"/>
                </a:solidFill>
              </a:rPr>
              <a:t>You will be required to complete an initial assessment in maths and English with your Training Provider or College to identify what level you are working at.</a:t>
            </a:r>
            <a:endParaRPr lang="en-GB" sz="1200">
              <a:solidFill>
                <a:schemeClr val="bg1"/>
              </a:solidFill>
              <a:cs typeface="Calibri"/>
            </a:endParaRPr>
          </a:p>
          <a:p>
            <a:pPr marL="171450" indent="-171450">
              <a:buFont typeface="Arial" panose="020B0604020202020204" pitchFamily="34" charset="0"/>
              <a:buChar char="•"/>
            </a:pPr>
            <a:endParaRPr lang="en-GB" sz="1200">
              <a:solidFill>
                <a:schemeClr val="bg1"/>
              </a:solidFill>
            </a:endParaRPr>
          </a:p>
          <a:p>
            <a:pPr marL="0" indent="0">
              <a:lnSpc>
                <a:spcPct val="107000"/>
              </a:lnSpc>
              <a:spcAft>
                <a:spcPts val="800"/>
              </a:spcAft>
              <a:buFont typeface="Arial" panose="020B0604020202020204" pitchFamily="34" charset="0"/>
              <a:buNone/>
            </a:pPr>
            <a:r>
              <a:rPr lang="en-GB" sz="1200">
                <a:effectLst/>
                <a:latin typeface="+mn-lt"/>
                <a:ea typeface="Calibri" panose="020F0502020204030204" pitchFamily="34" charset="0"/>
                <a:cs typeface="Times New Roman" panose="02020603050405020304" pitchFamily="18" charset="0"/>
              </a:rPr>
              <a:t>English and maths are essential to supporting longer-term career prospects. This is why all apprentices must be supported to gain these essential skills and secure recognised qualifications.</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mn-lt"/>
                <a:ea typeface="Calibri" panose="020F0502020204030204" pitchFamily="34" charset="0"/>
                <a:cs typeface="Times New Roman" panose="02020603050405020304" pitchFamily="18" charset="0"/>
              </a:rPr>
              <a:t>If apprentices do not hold a grade C/4 or above in GCSE Maths and English, the apprentice ideally needs to achieve a Level 2 in Maths and English Functional Skills. To support achieving this, all apprentices completing an intermediate apprenticeship will be required to have their Level 1 FS, as a minimum, and where appropriate work towards L2 English &amp; Maths alongside the apprenticeship. Not all apprentices on an intermediate apprenticeship will be required to take the assessment at level 2. However, level 2 English and maths must be achieved if specified within the apprenticeship standard.</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en-GB" sz="1200">
                <a:effectLst/>
                <a:latin typeface="+mn-lt"/>
                <a:ea typeface="Calibri" panose="020F0502020204030204" pitchFamily="34" charset="0"/>
                <a:cs typeface="Times New Roman" panose="02020603050405020304" pitchFamily="18" charset="0"/>
              </a:rPr>
              <a:t>For those undertaking an advanced or higher apprenticeship, it is a requirement that they hold or achieve an approved level 2 in both subjects before they can successfully complete the apprenticeship.</a:t>
            </a:r>
          </a:p>
          <a:p>
            <a:pPr marL="342900" indent="-342900">
              <a:buFont typeface="Arial" panose="020B0604020202020204" pitchFamily="34" charset="0"/>
              <a:buChar char="•"/>
            </a:pPr>
            <a:endParaRPr lang="en-GB" sz="1200">
              <a:solidFill>
                <a:schemeClr val="bg1"/>
              </a:solidFill>
            </a:endParaRPr>
          </a:p>
          <a:p>
            <a:pPr marL="0" indent="0">
              <a:buFont typeface="Arial" panose="020B0604020202020204" pitchFamily="34" charset="0"/>
              <a:buNone/>
            </a:pPr>
            <a:r>
              <a:rPr lang="en-GB" sz="1200">
                <a:solidFill>
                  <a:schemeClr val="bg1"/>
                </a:solidFill>
              </a:rPr>
              <a:t>For an apprentice with a EHCP these rules may differ and discussed with the individual. </a:t>
            </a:r>
            <a:endParaRPr lang="en-GB" sz="1200">
              <a:solidFill>
                <a:schemeClr val="bg1"/>
              </a:solidFill>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887A-D7B6-4D0D-AF0A-672B271FE1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39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mn-lt"/>
              </a:rPr>
              <a:t>To give you an idea of the different types of apprenticeships on offer, we have provided a few examples here for you to have a look at. You may be surprised to learn that you can do an apprenticeship in midwifery for example, which is a level 6 apprenticeship also known as a degree apprenticeship. </a:t>
            </a:r>
            <a:r>
              <a:rPr lang="en-GB" sz="1200" b="0">
                <a:latin typeface="+mn-lt"/>
              </a:rPr>
              <a:t>There are </a:t>
            </a:r>
            <a:r>
              <a:rPr lang="en-GB" sz="1200" b="0">
                <a:solidFill>
                  <a:srgbClr val="404040"/>
                </a:solidFill>
                <a:effectLst/>
                <a:latin typeface="+mn-lt"/>
                <a:ea typeface="Times New Roman" panose="02020603050405020304" pitchFamily="18" charset="0"/>
              </a:rPr>
              <a:t>638 apprenticeships standards approved for delivery so there is a very broad range of options to choose from. You just need to find a suitable employer who can offer this and a suitable provider to deliver the training programme (local or nationally).</a:t>
            </a:r>
          </a:p>
          <a:p>
            <a:endParaRPr lang="en-GB" sz="1200" b="0">
              <a:solidFill>
                <a:srgbClr val="404040"/>
              </a:solidFill>
              <a:effectLst/>
              <a:latin typeface="+mn-lt"/>
            </a:endParaRPr>
          </a:p>
          <a:p>
            <a:r>
              <a:rPr lang="en-GB" sz="1200" b="0">
                <a:solidFill>
                  <a:srgbClr val="404040"/>
                </a:solidFill>
                <a:effectLst/>
                <a:latin typeface="+mn-lt"/>
              </a:rPr>
              <a:t>As you can see there are different levels attached to the apprenticeship standards, and if we go onto the next slide you will see why. </a:t>
            </a:r>
            <a:endParaRPr lang="en-GB" sz="1200" b="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48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887A-D7B6-4D0D-AF0A-672B271FE1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64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So – how do you get started? To Do list to help you with your next steps. First of all its important to start building the foundations by establishing what it is you want to do – researching your interests and discovering possible career goals. We have included a couple of links to useful resources such as the I can be a careers quiz as well as the Careers Quiz on UCAS If you are a bit unsure about what you would like to do. These are fun little quizzes you can do which give you job suggestions based on your answers. </a:t>
            </a:r>
          </a:p>
          <a:p>
            <a:endParaRPr lang="en-GB">
              <a:cs typeface="Calibri"/>
            </a:endParaRPr>
          </a:p>
          <a:p>
            <a:r>
              <a:rPr lang="en-GB">
                <a:cs typeface="Calibri"/>
              </a:rPr>
              <a:t>You have also made the first step by attending todays career event to learn more about apprenticeships which is a great starting point. </a:t>
            </a:r>
          </a:p>
          <a:p>
            <a:r>
              <a:rPr lang="en-GB">
                <a:cs typeface="Calibri"/>
              </a:rPr>
              <a:t>Now you need to start thinking about putting a CV together and thinking about what is going to make you stand out from the crowd – do you do any extra curriculars, do you do some volunteering, sports clubs, work experience. Start thinking about what you are going to put on CV and if its looking a little bit empty go and speak to you careers team about opportunities you can do to improve CV or there is a great CV builder on the Yojo app and </a:t>
            </a:r>
            <a:r>
              <a:rPr lang="en-GB" err="1">
                <a:cs typeface="Calibri"/>
              </a:rPr>
              <a:t>Icanbea</a:t>
            </a:r>
            <a:r>
              <a:rPr lang="en-GB">
                <a:cs typeface="Calibri"/>
              </a:rPr>
              <a:t> website.</a:t>
            </a:r>
          </a:p>
          <a:p>
            <a:endParaRPr lang="en-GB">
              <a:cs typeface="Calibri"/>
            </a:endParaRPr>
          </a:p>
          <a:p>
            <a:r>
              <a:rPr lang="en-GB">
                <a:cs typeface="Calibri"/>
              </a:rPr>
              <a:t>If you’re re considering doing an apprenticeship in the future you can register with the national apprenticeship service where you will find a long list of vacancies in your local area. You can also register with Apprenticeships Suffolk for information, advice and guidance on apprenticeships. (You have to be 16+ for our service).</a:t>
            </a: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60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887A-D7B6-4D0D-AF0A-672B271FE1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1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01A8-8029-4427-9883-54A104CAE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531791-6448-4D72-A2A4-2304DC25C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3D7D45-356D-4725-A3E0-BD674FECA219}"/>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5" name="Footer Placeholder 4">
            <a:extLst>
              <a:ext uri="{FF2B5EF4-FFF2-40B4-BE49-F238E27FC236}">
                <a16:creationId xmlns:a16="http://schemas.microsoft.com/office/drawing/2014/main" id="{820E6AE9-4256-4094-8664-10EDD53A6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F328D-699D-46F5-B637-BF27253577CF}"/>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341760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9FAF-F45B-4804-8244-FE174CC65B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C77D0F-E2A7-41B4-AF28-9139ECD197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9738C-C5DE-4893-BFC2-9705F654426E}"/>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5" name="Footer Placeholder 4">
            <a:extLst>
              <a:ext uri="{FF2B5EF4-FFF2-40B4-BE49-F238E27FC236}">
                <a16:creationId xmlns:a16="http://schemas.microsoft.com/office/drawing/2014/main" id="{E77340F0-F1FF-4A7F-9CE3-F87A869CE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A2CB2-2AE4-4097-8FA9-BF5BDC1824AA}"/>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3791147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17500-0D9D-4CC1-89D2-791CE5C11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CB06A6-B8EE-4BE9-BA94-862073903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82278-8E4A-427B-A0CB-684D15238D4F}"/>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5" name="Footer Placeholder 4">
            <a:extLst>
              <a:ext uri="{FF2B5EF4-FFF2-40B4-BE49-F238E27FC236}">
                <a16:creationId xmlns:a16="http://schemas.microsoft.com/office/drawing/2014/main" id="{3D1E3DF2-7386-41F7-AAB2-238D39A9BC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55086D-BF4C-4C31-B753-CB74976EB73A}"/>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2013889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539D-981B-4F3E-B23C-9DC5543B2A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10F7DA-7A17-4F3F-ABE8-8399FFFA1A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5D9CED-88DF-4805-B358-4BE84A356727}"/>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5" name="Footer Placeholder 4">
            <a:extLst>
              <a:ext uri="{FF2B5EF4-FFF2-40B4-BE49-F238E27FC236}">
                <a16:creationId xmlns:a16="http://schemas.microsoft.com/office/drawing/2014/main" id="{66A72615-0D3A-4A27-865A-0F6B7A281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8A279-F068-4305-84CF-FF3DA5770B8D}"/>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49661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6092-9E64-40F2-B825-457DF0530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0A5870-098B-4044-8830-24D26B221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D86CC2-CA02-4D8F-9730-B68ABD378620}"/>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5" name="Footer Placeholder 4">
            <a:extLst>
              <a:ext uri="{FF2B5EF4-FFF2-40B4-BE49-F238E27FC236}">
                <a16:creationId xmlns:a16="http://schemas.microsoft.com/office/drawing/2014/main" id="{7E523724-2D73-42E1-837C-D39FD0FBA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83B4E-3C3A-4B8B-9FAA-CDE6AF024CE3}"/>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20484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247C-EE8D-456C-B256-F20572CD97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35AB07-C09C-4A26-8727-1A2F5B37F0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DA0AA-AEE2-44B9-9016-84D9BB839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5B5D11-4520-482E-B767-BEA4DEA82C4C}"/>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6" name="Footer Placeholder 5">
            <a:extLst>
              <a:ext uri="{FF2B5EF4-FFF2-40B4-BE49-F238E27FC236}">
                <a16:creationId xmlns:a16="http://schemas.microsoft.com/office/drawing/2014/main" id="{E32520E3-77C7-4B5E-900C-1946E58B0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A9F9CF-C6FF-412D-8563-E74ACAD7856D}"/>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2453410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49D3-0420-4FA8-A277-0F628FBFB0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F019C0-FF18-4A79-9644-18D30947C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2CF55-8C5A-4B31-9974-BE92177DB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79C960-1943-4B7A-82E5-0CDD54829C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83940-3208-4088-92C4-2BB3871C43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4D3309-0677-48F3-87D9-C65412EB5179}"/>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8" name="Footer Placeholder 7">
            <a:extLst>
              <a:ext uri="{FF2B5EF4-FFF2-40B4-BE49-F238E27FC236}">
                <a16:creationId xmlns:a16="http://schemas.microsoft.com/office/drawing/2014/main" id="{FF7CDB9B-5E7A-451F-8B38-8C408BC4B9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A0E0FC-20D7-4F80-B392-4BEAC8D11078}"/>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485990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F61C-0B6D-4DE9-A72A-EF6C8105D3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033D4F-C136-4753-BAAE-D2AFC3A86E89}"/>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4" name="Footer Placeholder 3">
            <a:extLst>
              <a:ext uri="{FF2B5EF4-FFF2-40B4-BE49-F238E27FC236}">
                <a16:creationId xmlns:a16="http://schemas.microsoft.com/office/drawing/2014/main" id="{7448B27B-748C-44CC-88DD-816835E87D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6643EF-1046-4990-95D1-8DF4F46F061E}"/>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424992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43764-D325-4D77-B715-54C03E5DE406}"/>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3" name="Footer Placeholder 2">
            <a:extLst>
              <a:ext uri="{FF2B5EF4-FFF2-40B4-BE49-F238E27FC236}">
                <a16:creationId xmlns:a16="http://schemas.microsoft.com/office/drawing/2014/main" id="{FEF8A031-F3FF-43B1-BD64-AA2635C743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1B4611-A605-441D-927A-49E459F60FC4}"/>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56218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8BFC-0B39-4A11-8263-75580EF72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27CD98-DFF4-46E1-A5A1-EC4E1BE73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CFC7C1-C060-468F-8072-1F35BE163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A3FA1-6CF8-4F43-8DD2-AC4DE550F5F8}"/>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6" name="Footer Placeholder 5">
            <a:extLst>
              <a:ext uri="{FF2B5EF4-FFF2-40B4-BE49-F238E27FC236}">
                <a16:creationId xmlns:a16="http://schemas.microsoft.com/office/drawing/2014/main" id="{31CE9674-FBA6-44DF-AEA9-CBBC01E3DB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708006-D272-493D-AFCB-33FBC66CB351}"/>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295834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BC79-7453-44F9-BCDD-C822B1729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7C087D-D8DD-477D-A46C-CDDE585B5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1EE2E9-F7B9-481A-A211-C595410F5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7832A-830A-4E54-A3F0-1374B9ACC937}"/>
              </a:ext>
            </a:extLst>
          </p:cNvPr>
          <p:cNvSpPr>
            <a:spLocks noGrp="1"/>
          </p:cNvSpPr>
          <p:nvPr>
            <p:ph type="dt" sz="half" idx="10"/>
          </p:nvPr>
        </p:nvSpPr>
        <p:spPr/>
        <p:txBody>
          <a:bodyPr/>
          <a:lstStyle/>
          <a:p>
            <a:fld id="{DDD4E15F-096B-4C7D-B00A-1D904443CD42}" type="datetimeFigureOut">
              <a:rPr lang="en-GB" smtClean="0"/>
              <a:t>02/09/2024</a:t>
            </a:fld>
            <a:endParaRPr lang="en-GB"/>
          </a:p>
        </p:txBody>
      </p:sp>
      <p:sp>
        <p:nvSpPr>
          <p:cNvPr id="6" name="Footer Placeholder 5">
            <a:extLst>
              <a:ext uri="{FF2B5EF4-FFF2-40B4-BE49-F238E27FC236}">
                <a16:creationId xmlns:a16="http://schemas.microsoft.com/office/drawing/2014/main" id="{3BCA8063-58AF-4668-BD14-299E8A557B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B217E-0BE6-45D4-B8D5-62C930C7A10D}"/>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265323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4E79"/>
            </a:gs>
            <a:gs pos="48000">
              <a:schemeClr val="accent1">
                <a:lumMod val="97000"/>
                <a:lumOff val="3000"/>
              </a:schemeClr>
            </a:gs>
            <a:gs pos="100000">
              <a:schemeClr val="accent1">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C09B85-7170-4C63-975F-4376C5EDC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24BD6-91CB-49F7-98B3-0E569C8FF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0CA33-718F-4F3E-8243-B853E6B29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E15F-096B-4C7D-B00A-1D904443CD42}" type="datetimeFigureOut">
              <a:rPr lang="en-GB" smtClean="0"/>
              <a:t>02/09/2024</a:t>
            </a:fld>
            <a:endParaRPr lang="en-GB"/>
          </a:p>
        </p:txBody>
      </p:sp>
      <p:sp>
        <p:nvSpPr>
          <p:cNvPr id="5" name="Footer Placeholder 4">
            <a:extLst>
              <a:ext uri="{FF2B5EF4-FFF2-40B4-BE49-F238E27FC236}">
                <a16:creationId xmlns:a16="http://schemas.microsoft.com/office/drawing/2014/main" id="{65722E08-0FF1-4F39-8862-30D88EFAB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5A8BBF-8C2A-4468-9647-1222C992E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2208C-9439-4A29-BDF4-1825801EC5CA}" type="slidenum">
              <a:rPr lang="en-GB" smtClean="0"/>
              <a:t>‹#›</a:t>
            </a:fld>
            <a:endParaRPr lang="en-GB"/>
          </a:p>
        </p:txBody>
      </p:sp>
    </p:spTree>
    <p:extLst>
      <p:ext uri="{BB962C8B-B14F-4D97-AF65-F5344CB8AC3E}">
        <p14:creationId xmlns:p14="http://schemas.microsoft.com/office/powerpoint/2010/main" val="2607361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technofaq.org/posts/2017/06/role-of-technology-in-your-online-business-grow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gov.uk/apply-apprenticeshi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v.icanbea.org.uk/welcome" TargetMode="External"/><Relationship Id="rId5" Type="http://schemas.openxmlformats.org/officeDocument/2006/relationships/hyperlink" Target="https://www.ucas.com/explore/career-quiz" TargetMode="External"/><Relationship Id="rId4" Type="http://schemas.openxmlformats.org/officeDocument/2006/relationships/hyperlink" Target="https://www.icanbea.org.uk/app/game/interes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apprenticeshipssuffolk.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technofaq.org/posts/2017/06/role-of-technology-in-your-online-business-growth/" TargetMode="External"/><Relationship Id="rId5" Type="http://schemas.openxmlformats.org/officeDocument/2006/relationships/image" Target="../media/image14.png"/><Relationship Id="rId4" Type="http://schemas.openxmlformats.org/officeDocument/2006/relationships/hyperlink" Target="mailto:apprenticeships@suffolk.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129F3A-9F14-1D38-9415-75B8468B0123}"/>
              </a:ext>
            </a:extLst>
          </p:cNvPr>
          <p:cNvGrpSpPr/>
          <p:nvPr/>
        </p:nvGrpSpPr>
        <p:grpSpPr>
          <a:xfrm>
            <a:off x="0" y="1"/>
            <a:ext cx="12192000" cy="6857999"/>
            <a:chOff x="0" y="1"/>
            <a:chExt cx="12192000" cy="6857999"/>
          </a:xfrm>
        </p:grpSpPr>
        <p:sp>
          <p:nvSpPr>
            <p:cNvPr id="18" name="Right Triangle 17">
              <a:extLst>
                <a:ext uri="{FF2B5EF4-FFF2-40B4-BE49-F238E27FC236}">
                  <a16:creationId xmlns:a16="http://schemas.microsoft.com/office/drawing/2014/main" id="{00B7FC70-2042-49A5-8908-9A7BC4F3CE27}"/>
                </a:ext>
              </a:extLst>
            </p:cNvPr>
            <p:cNvSpPr/>
            <p:nvPr/>
          </p:nvSpPr>
          <p:spPr>
            <a:xfrm>
              <a:off x="0" y="3806456"/>
              <a:ext cx="8739964" cy="3051544"/>
            </a:xfrm>
            <a:prstGeom prst="rtTriangle">
              <a:avLst/>
            </a:prstGeom>
            <a:solidFill>
              <a:schemeClr val="accent5">
                <a:lumMod val="60000"/>
                <a:lumOff val="40000"/>
              </a:schemeClr>
            </a:solidFill>
            <a:ln w="28575">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ight Triangle 19">
              <a:extLst>
                <a:ext uri="{FF2B5EF4-FFF2-40B4-BE49-F238E27FC236}">
                  <a16:creationId xmlns:a16="http://schemas.microsoft.com/office/drawing/2014/main" id="{21AAE8A7-29AB-479B-B34D-3FE3F019B2AE}"/>
                </a:ext>
              </a:extLst>
            </p:cNvPr>
            <p:cNvSpPr/>
            <p:nvPr/>
          </p:nvSpPr>
          <p:spPr>
            <a:xfrm rot="10800000">
              <a:off x="3250020" y="1"/>
              <a:ext cx="8941980" cy="3051543"/>
            </a:xfrm>
            <a:prstGeom prst="rtTriangl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Picture 24" descr="Logo&#10;&#10;Description automatically generated">
            <a:extLst>
              <a:ext uri="{FF2B5EF4-FFF2-40B4-BE49-F238E27FC236}">
                <a16:creationId xmlns:a16="http://schemas.microsoft.com/office/drawing/2014/main" id="{2A4912F4-2B3A-431B-A9F3-9154CF9D9269}"/>
              </a:ext>
            </a:extLst>
          </p:cNvPr>
          <p:cNvPicPr>
            <a:picLocks noChangeAspect="1"/>
          </p:cNvPicPr>
          <p:nvPr/>
        </p:nvPicPr>
        <p:blipFill rotWithShape="1">
          <a:blip r:embed="rId3">
            <a:extLst>
              <a:ext uri="{28A0092B-C50C-407E-A947-70E740481C1C}">
                <a14:useLocalDpi xmlns:a14="http://schemas.microsoft.com/office/drawing/2010/main" val="0"/>
              </a:ext>
            </a:extLst>
          </a:blip>
          <a:srcRect l="5547" t="29725" r="5629" b="27984"/>
          <a:stretch/>
        </p:blipFill>
        <p:spPr>
          <a:xfrm>
            <a:off x="1055120" y="1425500"/>
            <a:ext cx="9830135" cy="3314483"/>
          </a:xfrm>
          <a:prstGeom prst="rect">
            <a:avLst/>
          </a:prstGeom>
        </p:spPr>
      </p:pic>
      <p:grpSp>
        <p:nvGrpSpPr>
          <p:cNvPr id="5" name="Group 4">
            <a:extLst>
              <a:ext uri="{FF2B5EF4-FFF2-40B4-BE49-F238E27FC236}">
                <a16:creationId xmlns:a16="http://schemas.microsoft.com/office/drawing/2014/main" id="{D7380F2B-3EEA-0A62-69B4-F43AF6DF42A3}"/>
              </a:ext>
            </a:extLst>
          </p:cNvPr>
          <p:cNvGrpSpPr/>
          <p:nvPr/>
        </p:nvGrpSpPr>
        <p:grpSpPr>
          <a:xfrm>
            <a:off x="-125380" y="6045812"/>
            <a:ext cx="3487358" cy="849805"/>
            <a:chOff x="8098284" y="5591024"/>
            <a:chExt cx="3997010" cy="876981"/>
          </a:xfrm>
        </p:grpSpPr>
        <p:sp>
          <p:nvSpPr>
            <p:cNvPr id="30" name="TextBox 29">
              <a:extLst>
                <a:ext uri="{FF2B5EF4-FFF2-40B4-BE49-F238E27FC236}">
                  <a16:creationId xmlns:a16="http://schemas.microsoft.com/office/drawing/2014/main" id="{01FFC7FF-B12E-4AB7-9325-351DFF436872}"/>
                </a:ext>
              </a:extLst>
            </p:cNvPr>
            <p:cNvSpPr txBox="1"/>
            <p:nvPr/>
          </p:nvSpPr>
          <p:spPr>
            <a:xfrm>
              <a:off x="8098284" y="5591024"/>
              <a:ext cx="3645449" cy="47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Britannic Bold" panose="020B0903060703020204" pitchFamily="34" charset="0"/>
                  <a:ea typeface="+mn-ea"/>
                  <a:cs typeface="+mn-cs"/>
                </a:rPr>
                <a:t>#BuildTheFuture</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2C90166-FF3C-44F1-B92F-4974048A4841}"/>
                </a:ext>
              </a:extLst>
            </p:cNvPr>
            <p:cNvSpPr txBox="1"/>
            <p:nvPr/>
          </p:nvSpPr>
          <p:spPr>
            <a:xfrm>
              <a:off x="8098284" y="5991576"/>
              <a:ext cx="3997010" cy="47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Britannic Bold" panose="020B0903060703020204" pitchFamily="34" charset="0"/>
                  <a:ea typeface="+mn-ea"/>
                  <a:cs typeface="+mn-cs"/>
                </a:rPr>
                <a:t>#BeSuffolksFuture</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8B6E2D4E-352A-D476-0DE6-C689756CF44F}"/>
              </a:ext>
            </a:extLst>
          </p:cNvPr>
          <p:cNvGrpSpPr/>
          <p:nvPr/>
        </p:nvGrpSpPr>
        <p:grpSpPr>
          <a:xfrm>
            <a:off x="8991634" y="14397"/>
            <a:ext cx="3042682" cy="726118"/>
            <a:chOff x="7886411" y="298583"/>
            <a:chExt cx="3670243" cy="823210"/>
          </a:xfrm>
        </p:grpSpPr>
        <p:grpSp>
          <p:nvGrpSpPr>
            <p:cNvPr id="3" name="Group 2">
              <a:extLst>
                <a:ext uri="{FF2B5EF4-FFF2-40B4-BE49-F238E27FC236}">
                  <a16:creationId xmlns:a16="http://schemas.microsoft.com/office/drawing/2014/main" id="{51348675-5DF9-D818-A8B0-B0EC54C5D18E}"/>
                </a:ext>
              </a:extLst>
            </p:cNvPr>
            <p:cNvGrpSpPr/>
            <p:nvPr/>
          </p:nvGrpSpPr>
          <p:grpSpPr>
            <a:xfrm>
              <a:off x="7886411" y="298583"/>
              <a:ext cx="2146367" cy="823210"/>
              <a:chOff x="5899330" y="175140"/>
              <a:chExt cx="2199605" cy="823210"/>
            </a:xfrm>
          </p:grpSpPr>
          <p:pic>
            <p:nvPicPr>
              <p:cNvPr id="4" name="Picture 2">
                <a:extLst>
                  <a:ext uri="{FF2B5EF4-FFF2-40B4-BE49-F238E27FC236}">
                    <a16:creationId xmlns:a16="http://schemas.microsoft.com/office/drawing/2014/main" id="{49D77E02-9428-FBED-6675-7A426DA245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972" r="56726"/>
              <a:stretch/>
            </p:blipFill>
            <p:spPr bwMode="auto">
              <a:xfrm>
                <a:off x="5899330" y="257047"/>
                <a:ext cx="2044022" cy="741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AC21D4-8545-2ADE-ECAC-2CCD5CD9645C}"/>
                  </a:ext>
                </a:extLst>
              </p:cNvPr>
              <p:cNvPicPr>
                <a:picLocks noChangeAspect="1"/>
              </p:cNvPicPr>
              <p:nvPr/>
            </p:nvPicPr>
            <p:blipFill rotWithShape="1">
              <a:blip r:embed="rId5">
                <a:clrChange>
                  <a:clrFrom>
                    <a:srgbClr val="FFFFFF"/>
                  </a:clrFrom>
                  <a:clrTo>
                    <a:srgbClr val="FFFFFF">
                      <a:alpha val="0"/>
                    </a:srgbClr>
                  </a:clrTo>
                </a:clrChange>
              </a:blip>
              <a:srcRect l="72022" r="24091"/>
              <a:stretch/>
            </p:blipFill>
            <p:spPr>
              <a:xfrm>
                <a:off x="7919013" y="175140"/>
                <a:ext cx="179922" cy="752474"/>
              </a:xfrm>
              <a:prstGeom prst="rect">
                <a:avLst/>
              </a:prstGeom>
            </p:spPr>
          </p:pic>
        </p:grpSp>
        <p:pic>
          <p:nvPicPr>
            <p:cNvPr id="8" name="Picture 7" descr="A blue text on a black background&#10;&#10;Description automatically generated">
              <a:extLst>
                <a:ext uri="{FF2B5EF4-FFF2-40B4-BE49-F238E27FC236}">
                  <a16:creationId xmlns:a16="http://schemas.microsoft.com/office/drawing/2014/main" id="{123CFA4B-1A9A-5CCD-9E9A-2AB3C6252B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6789" y="433876"/>
              <a:ext cx="1459865" cy="456565"/>
            </a:xfrm>
            <a:prstGeom prst="rect">
              <a:avLst/>
            </a:prstGeom>
          </p:spPr>
        </p:pic>
      </p:grpSp>
      <p:pic>
        <p:nvPicPr>
          <p:cNvPr id="10" name="Picture 9" descr="A close-up of a logo&#10;&#10;Description automatically generated">
            <a:extLst>
              <a:ext uri="{FF2B5EF4-FFF2-40B4-BE49-F238E27FC236}">
                <a16:creationId xmlns:a16="http://schemas.microsoft.com/office/drawing/2014/main" id="{82F81BB3-604C-BB40-354B-0F4C66A025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7987" y="1192769"/>
            <a:ext cx="1317268" cy="654050"/>
          </a:xfrm>
          <a:prstGeom prst="rect">
            <a:avLst/>
          </a:prstGeom>
        </p:spPr>
      </p:pic>
      <p:sp>
        <p:nvSpPr>
          <p:cNvPr id="11" name="Rectangle 1">
            <a:extLst>
              <a:ext uri="{FF2B5EF4-FFF2-40B4-BE49-F238E27FC236}">
                <a16:creationId xmlns:a16="http://schemas.microsoft.com/office/drawing/2014/main" id="{5A62EE6A-7086-8F51-ADD5-570A0565024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BCBE3A7-F8EE-F8E6-AF84-6BEF7ECDCF65}"/>
              </a:ext>
            </a:extLst>
          </p:cNvPr>
          <p:cNvPicPr>
            <a:picLocks noChangeAspect="1"/>
          </p:cNvPicPr>
          <p:nvPr/>
        </p:nvPicPr>
        <p:blipFill>
          <a:blip r:embed="rId8"/>
          <a:stretch>
            <a:fillRect/>
          </a:stretch>
        </p:blipFill>
        <p:spPr>
          <a:xfrm>
            <a:off x="8260530" y="485150"/>
            <a:ext cx="1317269" cy="1096899"/>
          </a:xfrm>
          <a:prstGeom prst="rect">
            <a:avLst/>
          </a:prstGeom>
        </p:spPr>
      </p:pic>
      <p:pic>
        <p:nvPicPr>
          <p:cNvPr id="14" name="Picture 13">
            <a:extLst>
              <a:ext uri="{FF2B5EF4-FFF2-40B4-BE49-F238E27FC236}">
                <a16:creationId xmlns:a16="http://schemas.microsoft.com/office/drawing/2014/main" id="{27565031-D922-ACB6-EC95-944BB6957905}"/>
              </a:ext>
            </a:extLst>
          </p:cNvPr>
          <p:cNvPicPr>
            <a:picLocks noChangeAspect="1"/>
          </p:cNvPicPr>
          <p:nvPr/>
        </p:nvPicPr>
        <p:blipFill>
          <a:blip r:embed="rId9"/>
          <a:stretch>
            <a:fillRect/>
          </a:stretch>
        </p:blipFill>
        <p:spPr>
          <a:xfrm>
            <a:off x="9732490" y="740515"/>
            <a:ext cx="1317269" cy="365790"/>
          </a:xfrm>
          <a:prstGeom prst="rect">
            <a:avLst/>
          </a:prstGeom>
        </p:spPr>
      </p:pic>
      <p:pic>
        <p:nvPicPr>
          <p:cNvPr id="15" name="Picture 14">
            <a:extLst>
              <a:ext uri="{FF2B5EF4-FFF2-40B4-BE49-F238E27FC236}">
                <a16:creationId xmlns:a16="http://schemas.microsoft.com/office/drawing/2014/main" id="{47087D8A-F1F7-EDCB-D93C-960A98455940}"/>
              </a:ext>
            </a:extLst>
          </p:cNvPr>
          <p:cNvPicPr>
            <a:picLocks noChangeAspect="1"/>
          </p:cNvPicPr>
          <p:nvPr/>
        </p:nvPicPr>
        <p:blipFill>
          <a:blip r:embed="rId10"/>
          <a:stretch>
            <a:fillRect/>
          </a:stretch>
        </p:blipFill>
        <p:spPr>
          <a:xfrm>
            <a:off x="11125368" y="653845"/>
            <a:ext cx="991022" cy="1029717"/>
          </a:xfrm>
          <a:prstGeom prst="rect">
            <a:avLst/>
          </a:prstGeom>
        </p:spPr>
      </p:pic>
      <p:pic>
        <p:nvPicPr>
          <p:cNvPr id="17" name="Picture 16">
            <a:extLst>
              <a:ext uri="{FF2B5EF4-FFF2-40B4-BE49-F238E27FC236}">
                <a16:creationId xmlns:a16="http://schemas.microsoft.com/office/drawing/2014/main" id="{77C480DB-5DFE-6C18-C3CC-BC900AA9621D}"/>
              </a:ext>
            </a:extLst>
          </p:cNvPr>
          <p:cNvPicPr>
            <a:picLocks noChangeAspect="1"/>
          </p:cNvPicPr>
          <p:nvPr/>
        </p:nvPicPr>
        <p:blipFill rotWithShape="1">
          <a:blip r:embed="rId11"/>
          <a:srcRect l="-1805" t="6382" r="42542" b="8585"/>
          <a:stretch/>
        </p:blipFill>
        <p:spPr>
          <a:xfrm>
            <a:off x="10160179" y="1730776"/>
            <a:ext cx="1874137" cy="745689"/>
          </a:xfrm>
          <a:prstGeom prst="rect">
            <a:avLst/>
          </a:prstGeom>
        </p:spPr>
      </p:pic>
    </p:spTree>
    <p:extLst>
      <p:ext uri="{BB962C8B-B14F-4D97-AF65-F5344CB8AC3E}">
        <p14:creationId xmlns:p14="http://schemas.microsoft.com/office/powerpoint/2010/main" val="746992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0F16F-9E5D-4A2D-B450-DB469ADD3D91}"/>
              </a:ext>
            </a:extLst>
          </p:cNvPr>
          <p:cNvSpPr txBox="1"/>
          <p:nvPr/>
        </p:nvSpPr>
        <p:spPr>
          <a:xfrm>
            <a:off x="3140147" y="2765757"/>
            <a:ext cx="62673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OUR SERVICE</a:t>
            </a:r>
          </a:p>
        </p:txBody>
      </p:sp>
      <p:sp>
        <p:nvSpPr>
          <p:cNvPr id="2" name="Rectangle: Rounded Corners 1">
            <a:extLst>
              <a:ext uri="{FF2B5EF4-FFF2-40B4-BE49-F238E27FC236}">
                <a16:creationId xmlns:a16="http://schemas.microsoft.com/office/drawing/2014/main" id="{4F652D7C-5F1A-DBBF-9F5A-06EDABA498D1}"/>
              </a:ext>
            </a:extLst>
          </p:cNvPr>
          <p:cNvSpPr/>
          <p:nvPr/>
        </p:nvSpPr>
        <p:spPr>
          <a:xfrm>
            <a:off x="682057" y="355985"/>
            <a:ext cx="2939096" cy="1895670"/>
          </a:xfrm>
          <a:custGeom>
            <a:avLst/>
            <a:gdLst>
              <a:gd name="connsiteX0" fmla="*/ 0 w 2939096"/>
              <a:gd name="connsiteY0" fmla="*/ 315951 h 1895670"/>
              <a:gd name="connsiteX1" fmla="*/ 315951 w 2939096"/>
              <a:gd name="connsiteY1" fmla="*/ 0 h 1895670"/>
              <a:gd name="connsiteX2" fmla="*/ 823534 w 2939096"/>
              <a:gd name="connsiteY2" fmla="*/ 0 h 1895670"/>
              <a:gd name="connsiteX3" fmla="*/ 1331116 w 2939096"/>
              <a:gd name="connsiteY3" fmla="*/ 0 h 1895670"/>
              <a:gd name="connsiteX4" fmla="*/ 1838699 w 2939096"/>
              <a:gd name="connsiteY4" fmla="*/ 0 h 1895670"/>
              <a:gd name="connsiteX5" fmla="*/ 2623145 w 2939096"/>
              <a:gd name="connsiteY5" fmla="*/ 0 h 1895670"/>
              <a:gd name="connsiteX6" fmla="*/ 2939096 w 2939096"/>
              <a:gd name="connsiteY6" fmla="*/ 315951 h 1895670"/>
              <a:gd name="connsiteX7" fmla="*/ 2939096 w 2939096"/>
              <a:gd name="connsiteY7" fmla="*/ 935197 h 1895670"/>
              <a:gd name="connsiteX8" fmla="*/ 2939096 w 2939096"/>
              <a:gd name="connsiteY8" fmla="*/ 1579719 h 1895670"/>
              <a:gd name="connsiteX9" fmla="*/ 2623145 w 2939096"/>
              <a:gd name="connsiteY9" fmla="*/ 1895670 h 1895670"/>
              <a:gd name="connsiteX10" fmla="*/ 2000203 w 2939096"/>
              <a:gd name="connsiteY10" fmla="*/ 1895670 h 1895670"/>
              <a:gd name="connsiteX11" fmla="*/ 1377260 w 2939096"/>
              <a:gd name="connsiteY11" fmla="*/ 1895670 h 1895670"/>
              <a:gd name="connsiteX12" fmla="*/ 315951 w 2939096"/>
              <a:gd name="connsiteY12" fmla="*/ 1895670 h 1895670"/>
              <a:gd name="connsiteX13" fmla="*/ 0 w 2939096"/>
              <a:gd name="connsiteY13" fmla="*/ 1579719 h 1895670"/>
              <a:gd name="connsiteX14" fmla="*/ 0 w 2939096"/>
              <a:gd name="connsiteY14" fmla="*/ 922560 h 1895670"/>
              <a:gd name="connsiteX15" fmla="*/ 0 w 2939096"/>
              <a:gd name="connsiteY15" fmla="*/ 315951 h 189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9096" h="1895670" fill="none" extrusionOk="0">
                <a:moveTo>
                  <a:pt x="0" y="315951"/>
                </a:moveTo>
                <a:cubicBezTo>
                  <a:pt x="-16420" y="152368"/>
                  <a:pt x="177453" y="13914"/>
                  <a:pt x="315951" y="0"/>
                </a:cubicBezTo>
                <a:cubicBezTo>
                  <a:pt x="508675" y="2277"/>
                  <a:pt x="626802" y="-19049"/>
                  <a:pt x="823534" y="0"/>
                </a:cubicBezTo>
                <a:cubicBezTo>
                  <a:pt x="1020266" y="19049"/>
                  <a:pt x="1203424" y="-1924"/>
                  <a:pt x="1331116" y="0"/>
                </a:cubicBezTo>
                <a:cubicBezTo>
                  <a:pt x="1458808" y="1924"/>
                  <a:pt x="1595987" y="-23333"/>
                  <a:pt x="1838699" y="0"/>
                </a:cubicBezTo>
                <a:cubicBezTo>
                  <a:pt x="2081411" y="23333"/>
                  <a:pt x="2274920" y="11660"/>
                  <a:pt x="2623145" y="0"/>
                </a:cubicBezTo>
                <a:cubicBezTo>
                  <a:pt x="2789596" y="5133"/>
                  <a:pt x="2965056" y="115384"/>
                  <a:pt x="2939096" y="315951"/>
                </a:cubicBezTo>
                <a:cubicBezTo>
                  <a:pt x="2946083" y="549406"/>
                  <a:pt x="2942551" y="730602"/>
                  <a:pt x="2939096" y="935197"/>
                </a:cubicBezTo>
                <a:cubicBezTo>
                  <a:pt x="2935641" y="1139792"/>
                  <a:pt x="2928289" y="1409632"/>
                  <a:pt x="2939096" y="1579719"/>
                </a:cubicBezTo>
                <a:cubicBezTo>
                  <a:pt x="2940376" y="1758114"/>
                  <a:pt x="2794866" y="1891868"/>
                  <a:pt x="2623145" y="1895670"/>
                </a:cubicBezTo>
                <a:cubicBezTo>
                  <a:pt x="2325317" y="1871079"/>
                  <a:pt x="2274508" y="1894576"/>
                  <a:pt x="2000203" y="1895670"/>
                </a:cubicBezTo>
                <a:cubicBezTo>
                  <a:pt x="1725898" y="1896764"/>
                  <a:pt x="1607487" y="1899497"/>
                  <a:pt x="1377260" y="1895670"/>
                </a:cubicBezTo>
                <a:cubicBezTo>
                  <a:pt x="1147033" y="1891843"/>
                  <a:pt x="782626" y="1874551"/>
                  <a:pt x="315951" y="1895670"/>
                </a:cubicBezTo>
                <a:cubicBezTo>
                  <a:pt x="134868" y="1884183"/>
                  <a:pt x="-11407" y="1760643"/>
                  <a:pt x="0" y="1579719"/>
                </a:cubicBezTo>
                <a:cubicBezTo>
                  <a:pt x="-21531" y="1357503"/>
                  <a:pt x="6396" y="1234134"/>
                  <a:pt x="0" y="922560"/>
                </a:cubicBezTo>
                <a:cubicBezTo>
                  <a:pt x="-6396" y="610986"/>
                  <a:pt x="7453" y="480274"/>
                  <a:pt x="0" y="315951"/>
                </a:cubicBezTo>
                <a:close/>
              </a:path>
              <a:path w="2939096" h="1895670" stroke="0" extrusionOk="0">
                <a:moveTo>
                  <a:pt x="0" y="315951"/>
                </a:moveTo>
                <a:cubicBezTo>
                  <a:pt x="20565" y="170002"/>
                  <a:pt x="133008" y="-13394"/>
                  <a:pt x="315951" y="0"/>
                </a:cubicBezTo>
                <a:cubicBezTo>
                  <a:pt x="583041" y="-13319"/>
                  <a:pt x="601567" y="-27587"/>
                  <a:pt x="869678" y="0"/>
                </a:cubicBezTo>
                <a:cubicBezTo>
                  <a:pt x="1137789" y="27587"/>
                  <a:pt x="1286226" y="13464"/>
                  <a:pt x="1469548" y="0"/>
                </a:cubicBezTo>
                <a:cubicBezTo>
                  <a:pt x="1652870" y="-13464"/>
                  <a:pt x="1774312" y="15307"/>
                  <a:pt x="2069418" y="0"/>
                </a:cubicBezTo>
                <a:cubicBezTo>
                  <a:pt x="2364524" y="-15307"/>
                  <a:pt x="2372655" y="13295"/>
                  <a:pt x="2623145" y="0"/>
                </a:cubicBezTo>
                <a:cubicBezTo>
                  <a:pt x="2831393" y="-9239"/>
                  <a:pt x="2902717" y="127917"/>
                  <a:pt x="2939096" y="315951"/>
                </a:cubicBezTo>
                <a:cubicBezTo>
                  <a:pt x="2946467" y="590268"/>
                  <a:pt x="2952732" y="659140"/>
                  <a:pt x="2939096" y="935197"/>
                </a:cubicBezTo>
                <a:cubicBezTo>
                  <a:pt x="2925460" y="1211254"/>
                  <a:pt x="2936268" y="1314492"/>
                  <a:pt x="2939096" y="1579719"/>
                </a:cubicBezTo>
                <a:cubicBezTo>
                  <a:pt x="2972627" y="1749503"/>
                  <a:pt x="2801482" y="1936723"/>
                  <a:pt x="2623145" y="1895670"/>
                </a:cubicBezTo>
                <a:cubicBezTo>
                  <a:pt x="2374403" y="1913280"/>
                  <a:pt x="2229797" y="1906556"/>
                  <a:pt x="2023275" y="1895670"/>
                </a:cubicBezTo>
                <a:cubicBezTo>
                  <a:pt x="1816753" y="1884785"/>
                  <a:pt x="1707908" y="1889409"/>
                  <a:pt x="1469548" y="1895670"/>
                </a:cubicBezTo>
                <a:cubicBezTo>
                  <a:pt x="1231188" y="1901931"/>
                  <a:pt x="1007826" y="1870740"/>
                  <a:pt x="846606" y="1895670"/>
                </a:cubicBezTo>
                <a:cubicBezTo>
                  <a:pt x="685386" y="1920600"/>
                  <a:pt x="559578" y="1873876"/>
                  <a:pt x="315951" y="1895670"/>
                </a:cubicBezTo>
                <a:cubicBezTo>
                  <a:pt x="108309" y="1907809"/>
                  <a:pt x="-1092" y="1737645"/>
                  <a:pt x="0" y="1579719"/>
                </a:cubicBezTo>
                <a:cubicBezTo>
                  <a:pt x="28237" y="1266573"/>
                  <a:pt x="-22871" y="1116819"/>
                  <a:pt x="0" y="947835"/>
                </a:cubicBezTo>
                <a:cubicBezTo>
                  <a:pt x="22871" y="778851"/>
                  <a:pt x="-10221" y="517150"/>
                  <a:pt x="0" y="315951"/>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Supports businesses in Suffolk to create apprenticeship 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C451E8C-0937-2585-15CE-24D66A866BE0}"/>
              </a:ext>
            </a:extLst>
          </p:cNvPr>
          <p:cNvSpPr/>
          <p:nvPr/>
        </p:nvSpPr>
        <p:spPr>
          <a:xfrm>
            <a:off x="8999889" y="258403"/>
            <a:ext cx="2963220" cy="1895670"/>
          </a:xfrm>
          <a:custGeom>
            <a:avLst/>
            <a:gdLst>
              <a:gd name="connsiteX0" fmla="*/ 0 w 2963220"/>
              <a:gd name="connsiteY0" fmla="*/ 315951 h 1895670"/>
              <a:gd name="connsiteX1" fmla="*/ 315951 w 2963220"/>
              <a:gd name="connsiteY1" fmla="*/ 0 h 1895670"/>
              <a:gd name="connsiteX2" fmla="*/ 828841 w 2963220"/>
              <a:gd name="connsiteY2" fmla="*/ 0 h 1895670"/>
              <a:gd name="connsiteX3" fmla="*/ 1341731 w 2963220"/>
              <a:gd name="connsiteY3" fmla="*/ 0 h 1895670"/>
              <a:gd name="connsiteX4" fmla="*/ 1854621 w 2963220"/>
              <a:gd name="connsiteY4" fmla="*/ 0 h 1895670"/>
              <a:gd name="connsiteX5" fmla="*/ 2647269 w 2963220"/>
              <a:gd name="connsiteY5" fmla="*/ 0 h 1895670"/>
              <a:gd name="connsiteX6" fmla="*/ 2963220 w 2963220"/>
              <a:gd name="connsiteY6" fmla="*/ 315951 h 1895670"/>
              <a:gd name="connsiteX7" fmla="*/ 2963220 w 2963220"/>
              <a:gd name="connsiteY7" fmla="*/ 935197 h 1895670"/>
              <a:gd name="connsiteX8" fmla="*/ 2963220 w 2963220"/>
              <a:gd name="connsiteY8" fmla="*/ 1579719 h 1895670"/>
              <a:gd name="connsiteX9" fmla="*/ 2647269 w 2963220"/>
              <a:gd name="connsiteY9" fmla="*/ 1895670 h 1895670"/>
              <a:gd name="connsiteX10" fmla="*/ 2017813 w 2963220"/>
              <a:gd name="connsiteY10" fmla="*/ 1895670 h 1895670"/>
              <a:gd name="connsiteX11" fmla="*/ 1388357 w 2963220"/>
              <a:gd name="connsiteY11" fmla="*/ 1895670 h 1895670"/>
              <a:gd name="connsiteX12" fmla="*/ 315951 w 2963220"/>
              <a:gd name="connsiteY12" fmla="*/ 1895670 h 1895670"/>
              <a:gd name="connsiteX13" fmla="*/ 0 w 2963220"/>
              <a:gd name="connsiteY13" fmla="*/ 1579719 h 1895670"/>
              <a:gd name="connsiteX14" fmla="*/ 0 w 2963220"/>
              <a:gd name="connsiteY14" fmla="*/ 922560 h 1895670"/>
              <a:gd name="connsiteX15" fmla="*/ 0 w 2963220"/>
              <a:gd name="connsiteY15" fmla="*/ 315951 h 189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3220" h="1895670" fill="none" extrusionOk="0">
                <a:moveTo>
                  <a:pt x="0" y="315951"/>
                </a:moveTo>
                <a:cubicBezTo>
                  <a:pt x="-16420" y="152368"/>
                  <a:pt x="177453" y="13914"/>
                  <a:pt x="315951" y="0"/>
                </a:cubicBezTo>
                <a:cubicBezTo>
                  <a:pt x="514954" y="20547"/>
                  <a:pt x="611272" y="17075"/>
                  <a:pt x="828841" y="0"/>
                </a:cubicBezTo>
                <a:cubicBezTo>
                  <a:pt x="1046410" y="-17075"/>
                  <a:pt x="1170851" y="16641"/>
                  <a:pt x="1341731" y="0"/>
                </a:cubicBezTo>
                <a:cubicBezTo>
                  <a:pt x="1512611" y="-16641"/>
                  <a:pt x="1679271" y="-14065"/>
                  <a:pt x="1854621" y="0"/>
                </a:cubicBezTo>
                <a:cubicBezTo>
                  <a:pt x="2029971" y="14065"/>
                  <a:pt x="2325055" y="29757"/>
                  <a:pt x="2647269" y="0"/>
                </a:cubicBezTo>
                <a:cubicBezTo>
                  <a:pt x="2813720" y="5133"/>
                  <a:pt x="2989180" y="115384"/>
                  <a:pt x="2963220" y="315951"/>
                </a:cubicBezTo>
                <a:cubicBezTo>
                  <a:pt x="2970207" y="549406"/>
                  <a:pt x="2966675" y="730602"/>
                  <a:pt x="2963220" y="935197"/>
                </a:cubicBezTo>
                <a:cubicBezTo>
                  <a:pt x="2959765" y="1139792"/>
                  <a:pt x="2952413" y="1409632"/>
                  <a:pt x="2963220" y="1579719"/>
                </a:cubicBezTo>
                <a:cubicBezTo>
                  <a:pt x="2964500" y="1758114"/>
                  <a:pt x="2818990" y="1891868"/>
                  <a:pt x="2647269" y="1895670"/>
                </a:cubicBezTo>
                <a:cubicBezTo>
                  <a:pt x="2368443" y="1891929"/>
                  <a:pt x="2146997" y="1926425"/>
                  <a:pt x="2017813" y="1895670"/>
                </a:cubicBezTo>
                <a:cubicBezTo>
                  <a:pt x="1888629" y="1864915"/>
                  <a:pt x="1698414" y="1890629"/>
                  <a:pt x="1388357" y="1895670"/>
                </a:cubicBezTo>
                <a:cubicBezTo>
                  <a:pt x="1078300" y="1900711"/>
                  <a:pt x="728863" y="1853849"/>
                  <a:pt x="315951" y="1895670"/>
                </a:cubicBezTo>
                <a:cubicBezTo>
                  <a:pt x="134868" y="1884183"/>
                  <a:pt x="-11407" y="1760643"/>
                  <a:pt x="0" y="1579719"/>
                </a:cubicBezTo>
                <a:cubicBezTo>
                  <a:pt x="-21531" y="1357503"/>
                  <a:pt x="6396" y="1234134"/>
                  <a:pt x="0" y="922560"/>
                </a:cubicBezTo>
                <a:cubicBezTo>
                  <a:pt x="-6396" y="610986"/>
                  <a:pt x="7453" y="480274"/>
                  <a:pt x="0" y="315951"/>
                </a:cubicBezTo>
                <a:close/>
              </a:path>
              <a:path w="2963220" h="1895670" stroke="0" extrusionOk="0">
                <a:moveTo>
                  <a:pt x="0" y="315951"/>
                </a:moveTo>
                <a:cubicBezTo>
                  <a:pt x="20565" y="170002"/>
                  <a:pt x="133008" y="-13394"/>
                  <a:pt x="315951" y="0"/>
                </a:cubicBezTo>
                <a:cubicBezTo>
                  <a:pt x="540622" y="-4303"/>
                  <a:pt x="673473" y="-9072"/>
                  <a:pt x="875467" y="0"/>
                </a:cubicBezTo>
                <a:cubicBezTo>
                  <a:pt x="1077461" y="9072"/>
                  <a:pt x="1182394" y="288"/>
                  <a:pt x="1481610" y="0"/>
                </a:cubicBezTo>
                <a:cubicBezTo>
                  <a:pt x="1780826" y="-288"/>
                  <a:pt x="1898754" y="-19189"/>
                  <a:pt x="2087753" y="0"/>
                </a:cubicBezTo>
                <a:cubicBezTo>
                  <a:pt x="2276752" y="19189"/>
                  <a:pt x="2403015" y="-11332"/>
                  <a:pt x="2647269" y="0"/>
                </a:cubicBezTo>
                <a:cubicBezTo>
                  <a:pt x="2855517" y="-9239"/>
                  <a:pt x="2926841" y="127917"/>
                  <a:pt x="2963220" y="315951"/>
                </a:cubicBezTo>
                <a:cubicBezTo>
                  <a:pt x="2970591" y="590268"/>
                  <a:pt x="2976856" y="659140"/>
                  <a:pt x="2963220" y="935197"/>
                </a:cubicBezTo>
                <a:cubicBezTo>
                  <a:pt x="2949584" y="1211254"/>
                  <a:pt x="2960392" y="1314492"/>
                  <a:pt x="2963220" y="1579719"/>
                </a:cubicBezTo>
                <a:cubicBezTo>
                  <a:pt x="2996751" y="1749503"/>
                  <a:pt x="2825606" y="1936723"/>
                  <a:pt x="2647269" y="1895670"/>
                </a:cubicBezTo>
                <a:cubicBezTo>
                  <a:pt x="2460881" y="1867766"/>
                  <a:pt x="2322501" y="1895216"/>
                  <a:pt x="2041126" y="1895670"/>
                </a:cubicBezTo>
                <a:cubicBezTo>
                  <a:pt x="1759751" y="1896124"/>
                  <a:pt x="1751109" y="1868018"/>
                  <a:pt x="1481610" y="1895670"/>
                </a:cubicBezTo>
                <a:cubicBezTo>
                  <a:pt x="1212111" y="1923322"/>
                  <a:pt x="1048244" y="1890987"/>
                  <a:pt x="852154" y="1895670"/>
                </a:cubicBezTo>
                <a:cubicBezTo>
                  <a:pt x="656064" y="1900353"/>
                  <a:pt x="434735" y="1910560"/>
                  <a:pt x="315951" y="1895670"/>
                </a:cubicBezTo>
                <a:cubicBezTo>
                  <a:pt x="108309" y="1907809"/>
                  <a:pt x="-1092" y="1737645"/>
                  <a:pt x="0" y="1579719"/>
                </a:cubicBezTo>
                <a:cubicBezTo>
                  <a:pt x="28237" y="1266573"/>
                  <a:pt x="-22871" y="1116819"/>
                  <a:pt x="0" y="947835"/>
                </a:cubicBezTo>
                <a:cubicBezTo>
                  <a:pt x="22871" y="778851"/>
                  <a:pt x="-10221" y="517150"/>
                  <a:pt x="0" y="315951"/>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Provide information, advice and guidance to education settings.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946A0B2-D398-1BA0-BD45-5A2B36DD24A2}"/>
              </a:ext>
            </a:extLst>
          </p:cNvPr>
          <p:cNvSpPr/>
          <p:nvPr/>
        </p:nvSpPr>
        <p:spPr>
          <a:xfrm>
            <a:off x="9046880" y="4420316"/>
            <a:ext cx="2869237" cy="1766258"/>
          </a:xfrm>
          <a:custGeom>
            <a:avLst/>
            <a:gdLst>
              <a:gd name="connsiteX0" fmla="*/ 0 w 2869237"/>
              <a:gd name="connsiteY0" fmla="*/ 294382 h 1766258"/>
              <a:gd name="connsiteX1" fmla="*/ 294382 w 2869237"/>
              <a:gd name="connsiteY1" fmla="*/ 0 h 1766258"/>
              <a:gd name="connsiteX2" fmla="*/ 796086 w 2869237"/>
              <a:gd name="connsiteY2" fmla="*/ 0 h 1766258"/>
              <a:gd name="connsiteX3" fmla="*/ 1297790 w 2869237"/>
              <a:gd name="connsiteY3" fmla="*/ 0 h 1766258"/>
              <a:gd name="connsiteX4" fmla="*/ 1799494 w 2869237"/>
              <a:gd name="connsiteY4" fmla="*/ 0 h 1766258"/>
              <a:gd name="connsiteX5" fmla="*/ 2574855 w 2869237"/>
              <a:gd name="connsiteY5" fmla="*/ 0 h 1766258"/>
              <a:gd name="connsiteX6" fmla="*/ 2869237 w 2869237"/>
              <a:gd name="connsiteY6" fmla="*/ 294382 h 1766258"/>
              <a:gd name="connsiteX7" fmla="*/ 2869237 w 2869237"/>
              <a:gd name="connsiteY7" fmla="*/ 871354 h 1766258"/>
              <a:gd name="connsiteX8" fmla="*/ 2869237 w 2869237"/>
              <a:gd name="connsiteY8" fmla="*/ 1471876 h 1766258"/>
              <a:gd name="connsiteX9" fmla="*/ 2574855 w 2869237"/>
              <a:gd name="connsiteY9" fmla="*/ 1766258 h 1766258"/>
              <a:gd name="connsiteX10" fmla="*/ 1959127 w 2869237"/>
              <a:gd name="connsiteY10" fmla="*/ 1766258 h 1766258"/>
              <a:gd name="connsiteX11" fmla="*/ 1343400 w 2869237"/>
              <a:gd name="connsiteY11" fmla="*/ 1766258 h 1766258"/>
              <a:gd name="connsiteX12" fmla="*/ 294382 w 2869237"/>
              <a:gd name="connsiteY12" fmla="*/ 1766258 h 1766258"/>
              <a:gd name="connsiteX13" fmla="*/ 0 w 2869237"/>
              <a:gd name="connsiteY13" fmla="*/ 1471876 h 1766258"/>
              <a:gd name="connsiteX14" fmla="*/ 0 w 2869237"/>
              <a:gd name="connsiteY14" fmla="*/ 859579 h 1766258"/>
              <a:gd name="connsiteX15" fmla="*/ 0 w 2869237"/>
              <a:gd name="connsiteY15" fmla="*/ 294382 h 176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9237" h="1766258" fill="none" extrusionOk="0">
                <a:moveTo>
                  <a:pt x="0" y="294382"/>
                </a:moveTo>
                <a:cubicBezTo>
                  <a:pt x="-23582" y="147471"/>
                  <a:pt x="136310" y="1744"/>
                  <a:pt x="294382" y="0"/>
                </a:cubicBezTo>
                <a:cubicBezTo>
                  <a:pt x="400479" y="19416"/>
                  <a:pt x="551685" y="16706"/>
                  <a:pt x="796086" y="0"/>
                </a:cubicBezTo>
                <a:cubicBezTo>
                  <a:pt x="1040487" y="-16706"/>
                  <a:pt x="1163954" y="4967"/>
                  <a:pt x="1297790" y="0"/>
                </a:cubicBezTo>
                <a:cubicBezTo>
                  <a:pt x="1431626" y="-4967"/>
                  <a:pt x="1669403" y="3512"/>
                  <a:pt x="1799494" y="0"/>
                </a:cubicBezTo>
                <a:cubicBezTo>
                  <a:pt x="1929585" y="-3512"/>
                  <a:pt x="2269629" y="21237"/>
                  <a:pt x="2574855" y="0"/>
                </a:cubicBezTo>
                <a:cubicBezTo>
                  <a:pt x="2708914" y="18201"/>
                  <a:pt x="2889257" y="111693"/>
                  <a:pt x="2869237" y="294382"/>
                </a:cubicBezTo>
                <a:cubicBezTo>
                  <a:pt x="2844732" y="452319"/>
                  <a:pt x="2867214" y="683523"/>
                  <a:pt x="2869237" y="871354"/>
                </a:cubicBezTo>
                <a:cubicBezTo>
                  <a:pt x="2871260" y="1059185"/>
                  <a:pt x="2883383" y="1301142"/>
                  <a:pt x="2869237" y="1471876"/>
                </a:cubicBezTo>
                <a:cubicBezTo>
                  <a:pt x="2880919" y="1670059"/>
                  <a:pt x="2725140" y="1749403"/>
                  <a:pt x="2574855" y="1766258"/>
                </a:cubicBezTo>
                <a:cubicBezTo>
                  <a:pt x="2316395" y="1778480"/>
                  <a:pt x="2210448" y="1780645"/>
                  <a:pt x="1959127" y="1766258"/>
                </a:cubicBezTo>
                <a:cubicBezTo>
                  <a:pt x="1707806" y="1751871"/>
                  <a:pt x="1468548" y="1738066"/>
                  <a:pt x="1343400" y="1766258"/>
                </a:cubicBezTo>
                <a:cubicBezTo>
                  <a:pt x="1218252" y="1794450"/>
                  <a:pt x="692119" y="1731803"/>
                  <a:pt x="294382" y="1766258"/>
                </a:cubicBezTo>
                <a:cubicBezTo>
                  <a:pt x="125706" y="1755633"/>
                  <a:pt x="-8686" y="1639354"/>
                  <a:pt x="0" y="1471876"/>
                </a:cubicBezTo>
                <a:cubicBezTo>
                  <a:pt x="-481" y="1256001"/>
                  <a:pt x="73" y="1126062"/>
                  <a:pt x="0" y="859579"/>
                </a:cubicBezTo>
                <a:cubicBezTo>
                  <a:pt x="-73" y="593096"/>
                  <a:pt x="-6682" y="528131"/>
                  <a:pt x="0" y="294382"/>
                </a:cubicBezTo>
                <a:close/>
              </a:path>
              <a:path w="2869237" h="1766258" stroke="0" extrusionOk="0">
                <a:moveTo>
                  <a:pt x="0" y="294382"/>
                </a:moveTo>
                <a:cubicBezTo>
                  <a:pt x="2830" y="135727"/>
                  <a:pt x="119673" y="-19225"/>
                  <a:pt x="294382" y="0"/>
                </a:cubicBezTo>
                <a:cubicBezTo>
                  <a:pt x="495886" y="21136"/>
                  <a:pt x="586781" y="19488"/>
                  <a:pt x="841696" y="0"/>
                </a:cubicBezTo>
                <a:cubicBezTo>
                  <a:pt x="1096611" y="-19488"/>
                  <a:pt x="1307086" y="-26701"/>
                  <a:pt x="1434619" y="0"/>
                </a:cubicBezTo>
                <a:cubicBezTo>
                  <a:pt x="1562152" y="26701"/>
                  <a:pt x="1903073" y="23228"/>
                  <a:pt x="2027541" y="0"/>
                </a:cubicBezTo>
                <a:cubicBezTo>
                  <a:pt x="2152009" y="-23228"/>
                  <a:pt x="2331815" y="-6401"/>
                  <a:pt x="2574855" y="0"/>
                </a:cubicBezTo>
                <a:cubicBezTo>
                  <a:pt x="2747205" y="-2673"/>
                  <a:pt x="2835735" y="119331"/>
                  <a:pt x="2869237" y="294382"/>
                </a:cubicBezTo>
                <a:cubicBezTo>
                  <a:pt x="2850485" y="427650"/>
                  <a:pt x="2876871" y="634564"/>
                  <a:pt x="2869237" y="871354"/>
                </a:cubicBezTo>
                <a:cubicBezTo>
                  <a:pt x="2861603" y="1108144"/>
                  <a:pt x="2887012" y="1231343"/>
                  <a:pt x="2869237" y="1471876"/>
                </a:cubicBezTo>
                <a:cubicBezTo>
                  <a:pt x="2903235" y="1629683"/>
                  <a:pt x="2738459" y="1777165"/>
                  <a:pt x="2574855" y="1766258"/>
                </a:cubicBezTo>
                <a:cubicBezTo>
                  <a:pt x="2400129" y="1764824"/>
                  <a:pt x="2251248" y="1787869"/>
                  <a:pt x="1981932" y="1766258"/>
                </a:cubicBezTo>
                <a:cubicBezTo>
                  <a:pt x="1712616" y="1744647"/>
                  <a:pt x="1688394" y="1765125"/>
                  <a:pt x="1434619" y="1766258"/>
                </a:cubicBezTo>
                <a:cubicBezTo>
                  <a:pt x="1180844" y="1767391"/>
                  <a:pt x="1053999" y="1779649"/>
                  <a:pt x="818891" y="1766258"/>
                </a:cubicBezTo>
                <a:cubicBezTo>
                  <a:pt x="583783" y="1752867"/>
                  <a:pt x="458417" y="1782859"/>
                  <a:pt x="294382" y="1766258"/>
                </a:cubicBezTo>
                <a:cubicBezTo>
                  <a:pt x="103637" y="1776571"/>
                  <a:pt x="-1325" y="1614369"/>
                  <a:pt x="0" y="1471876"/>
                </a:cubicBezTo>
                <a:cubicBezTo>
                  <a:pt x="16257" y="1325413"/>
                  <a:pt x="-21119" y="1120587"/>
                  <a:pt x="0" y="883129"/>
                </a:cubicBezTo>
                <a:cubicBezTo>
                  <a:pt x="21119" y="645671"/>
                  <a:pt x="-19975" y="533178"/>
                  <a:pt x="0" y="294382"/>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Support individuals 16+ who are ready to explore their next steps.</a:t>
            </a:r>
          </a:p>
        </p:txBody>
      </p:sp>
      <p:sp>
        <p:nvSpPr>
          <p:cNvPr id="9" name="Rectangle: Rounded Corners 8">
            <a:extLst>
              <a:ext uri="{FF2B5EF4-FFF2-40B4-BE49-F238E27FC236}">
                <a16:creationId xmlns:a16="http://schemas.microsoft.com/office/drawing/2014/main" id="{55FC4823-3E92-F408-7C52-E94B2E5DEC51}"/>
              </a:ext>
            </a:extLst>
          </p:cNvPr>
          <p:cNvSpPr/>
          <p:nvPr/>
        </p:nvSpPr>
        <p:spPr>
          <a:xfrm>
            <a:off x="412871" y="4299408"/>
            <a:ext cx="2939096" cy="2008074"/>
          </a:xfrm>
          <a:custGeom>
            <a:avLst/>
            <a:gdLst>
              <a:gd name="connsiteX0" fmla="*/ 0 w 2939096"/>
              <a:gd name="connsiteY0" fmla="*/ 334686 h 2008074"/>
              <a:gd name="connsiteX1" fmla="*/ 334686 w 2939096"/>
              <a:gd name="connsiteY1" fmla="*/ 0 h 2008074"/>
              <a:gd name="connsiteX2" fmla="*/ 834025 w 2939096"/>
              <a:gd name="connsiteY2" fmla="*/ 0 h 2008074"/>
              <a:gd name="connsiteX3" fmla="*/ 1333365 w 2939096"/>
              <a:gd name="connsiteY3" fmla="*/ 0 h 2008074"/>
              <a:gd name="connsiteX4" fmla="*/ 1832704 w 2939096"/>
              <a:gd name="connsiteY4" fmla="*/ 0 h 2008074"/>
              <a:gd name="connsiteX5" fmla="*/ 2604410 w 2939096"/>
              <a:gd name="connsiteY5" fmla="*/ 0 h 2008074"/>
              <a:gd name="connsiteX6" fmla="*/ 2939096 w 2939096"/>
              <a:gd name="connsiteY6" fmla="*/ 334686 h 2008074"/>
              <a:gd name="connsiteX7" fmla="*/ 2939096 w 2939096"/>
              <a:gd name="connsiteY7" fmla="*/ 990650 h 2008074"/>
              <a:gd name="connsiteX8" fmla="*/ 2939096 w 2939096"/>
              <a:gd name="connsiteY8" fmla="*/ 1673388 h 2008074"/>
              <a:gd name="connsiteX9" fmla="*/ 2604410 w 2939096"/>
              <a:gd name="connsiteY9" fmla="*/ 2008074 h 2008074"/>
              <a:gd name="connsiteX10" fmla="*/ 1991585 w 2939096"/>
              <a:gd name="connsiteY10" fmla="*/ 2008074 h 2008074"/>
              <a:gd name="connsiteX11" fmla="*/ 1378759 w 2939096"/>
              <a:gd name="connsiteY11" fmla="*/ 2008074 h 2008074"/>
              <a:gd name="connsiteX12" fmla="*/ 334686 w 2939096"/>
              <a:gd name="connsiteY12" fmla="*/ 2008074 h 2008074"/>
              <a:gd name="connsiteX13" fmla="*/ 0 w 2939096"/>
              <a:gd name="connsiteY13" fmla="*/ 1673388 h 2008074"/>
              <a:gd name="connsiteX14" fmla="*/ 0 w 2939096"/>
              <a:gd name="connsiteY14" fmla="*/ 977263 h 2008074"/>
              <a:gd name="connsiteX15" fmla="*/ 0 w 2939096"/>
              <a:gd name="connsiteY15" fmla="*/ 334686 h 200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9096" h="2008074" fill="none" extrusionOk="0">
                <a:moveTo>
                  <a:pt x="0" y="334686"/>
                </a:moveTo>
                <a:cubicBezTo>
                  <a:pt x="-33567" y="172152"/>
                  <a:pt x="181725" y="12323"/>
                  <a:pt x="334686" y="0"/>
                </a:cubicBezTo>
                <a:cubicBezTo>
                  <a:pt x="515040" y="-24212"/>
                  <a:pt x="726933" y="20283"/>
                  <a:pt x="834025" y="0"/>
                </a:cubicBezTo>
                <a:cubicBezTo>
                  <a:pt x="941117" y="-20283"/>
                  <a:pt x="1204175" y="3594"/>
                  <a:pt x="1333365" y="0"/>
                </a:cubicBezTo>
                <a:cubicBezTo>
                  <a:pt x="1462555" y="-3594"/>
                  <a:pt x="1633722" y="-734"/>
                  <a:pt x="1832704" y="0"/>
                </a:cubicBezTo>
                <a:cubicBezTo>
                  <a:pt x="2031686" y="734"/>
                  <a:pt x="2415913" y="-5404"/>
                  <a:pt x="2604410" y="0"/>
                </a:cubicBezTo>
                <a:cubicBezTo>
                  <a:pt x="2751195" y="24283"/>
                  <a:pt x="2967462" y="121356"/>
                  <a:pt x="2939096" y="334686"/>
                </a:cubicBezTo>
                <a:cubicBezTo>
                  <a:pt x="2907575" y="546314"/>
                  <a:pt x="2929038" y="672470"/>
                  <a:pt x="2939096" y="990650"/>
                </a:cubicBezTo>
                <a:cubicBezTo>
                  <a:pt x="2949154" y="1308830"/>
                  <a:pt x="2956399" y="1401635"/>
                  <a:pt x="2939096" y="1673388"/>
                </a:cubicBezTo>
                <a:cubicBezTo>
                  <a:pt x="2944055" y="1873342"/>
                  <a:pt x="2771522" y="1983774"/>
                  <a:pt x="2604410" y="2008074"/>
                </a:cubicBezTo>
                <a:cubicBezTo>
                  <a:pt x="2346297" y="2014305"/>
                  <a:pt x="2201514" y="2028883"/>
                  <a:pt x="1991585" y="2008074"/>
                </a:cubicBezTo>
                <a:cubicBezTo>
                  <a:pt x="1781657" y="1987265"/>
                  <a:pt x="1542772" y="1991892"/>
                  <a:pt x="1378759" y="2008074"/>
                </a:cubicBezTo>
                <a:cubicBezTo>
                  <a:pt x="1214746" y="2024256"/>
                  <a:pt x="778286" y="2012636"/>
                  <a:pt x="334686" y="2008074"/>
                </a:cubicBezTo>
                <a:cubicBezTo>
                  <a:pt x="134311" y="1980988"/>
                  <a:pt x="-16518" y="1867539"/>
                  <a:pt x="0" y="1673388"/>
                </a:cubicBezTo>
                <a:cubicBezTo>
                  <a:pt x="-8371" y="1516296"/>
                  <a:pt x="21123" y="1303186"/>
                  <a:pt x="0" y="977263"/>
                </a:cubicBezTo>
                <a:cubicBezTo>
                  <a:pt x="-21123" y="651341"/>
                  <a:pt x="-2138" y="604321"/>
                  <a:pt x="0" y="334686"/>
                </a:cubicBezTo>
                <a:close/>
              </a:path>
              <a:path w="2939096" h="2008074" stroke="0" extrusionOk="0">
                <a:moveTo>
                  <a:pt x="0" y="334686"/>
                </a:moveTo>
                <a:cubicBezTo>
                  <a:pt x="5384" y="157317"/>
                  <a:pt x="127250" y="-35821"/>
                  <a:pt x="334686" y="0"/>
                </a:cubicBezTo>
                <a:cubicBezTo>
                  <a:pt x="547578" y="-6141"/>
                  <a:pt x="642405" y="14859"/>
                  <a:pt x="879420" y="0"/>
                </a:cubicBezTo>
                <a:cubicBezTo>
                  <a:pt x="1116435" y="-14859"/>
                  <a:pt x="1329492" y="-23960"/>
                  <a:pt x="1469548" y="0"/>
                </a:cubicBezTo>
                <a:cubicBezTo>
                  <a:pt x="1609604" y="23960"/>
                  <a:pt x="1819483" y="-13764"/>
                  <a:pt x="2059676" y="0"/>
                </a:cubicBezTo>
                <a:cubicBezTo>
                  <a:pt x="2299869" y="13764"/>
                  <a:pt x="2388532" y="2399"/>
                  <a:pt x="2604410" y="0"/>
                </a:cubicBezTo>
                <a:cubicBezTo>
                  <a:pt x="2810001" y="-5679"/>
                  <a:pt x="2908315" y="138389"/>
                  <a:pt x="2939096" y="334686"/>
                </a:cubicBezTo>
                <a:cubicBezTo>
                  <a:pt x="2915461" y="581006"/>
                  <a:pt x="2925352" y="747187"/>
                  <a:pt x="2939096" y="990650"/>
                </a:cubicBezTo>
                <a:cubicBezTo>
                  <a:pt x="2952840" y="1234113"/>
                  <a:pt x="2932665" y="1393282"/>
                  <a:pt x="2939096" y="1673388"/>
                </a:cubicBezTo>
                <a:cubicBezTo>
                  <a:pt x="2953559" y="1856198"/>
                  <a:pt x="2790991" y="2026661"/>
                  <a:pt x="2604410" y="2008074"/>
                </a:cubicBezTo>
                <a:cubicBezTo>
                  <a:pt x="2357566" y="2020617"/>
                  <a:pt x="2297083" y="2022130"/>
                  <a:pt x="2014282" y="2008074"/>
                </a:cubicBezTo>
                <a:cubicBezTo>
                  <a:pt x="1731481" y="1994018"/>
                  <a:pt x="1673188" y="1993474"/>
                  <a:pt x="1469548" y="2008074"/>
                </a:cubicBezTo>
                <a:cubicBezTo>
                  <a:pt x="1265908" y="2022674"/>
                  <a:pt x="1081098" y="1985607"/>
                  <a:pt x="856723" y="2008074"/>
                </a:cubicBezTo>
                <a:cubicBezTo>
                  <a:pt x="632348" y="2030541"/>
                  <a:pt x="503010" y="2006155"/>
                  <a:pt x="334686" y="2008074"/>
                </a:cubicBezTo>
                <a:cubicBezTo>
                  <a:pt x="123669" y="2017659"/>
                  <a:pt x="-1924" y="1829056"/>
                  <a:pt x="0" y="1673388"/>
                </a:cubicBezTo>
                <a:cubicBezTo>
                  <a:pt x="32542" y="1376101"/>
                  <a:pt x="4325" y="1223201"/>
                  <a:pt x="0" y="1004037"/>
                </a:cubicBezTo>
                <a:cubicBezTo>
                  <a:pt x="-4325" y="784873"/>
                  <a:pt x="23794" y="553093"/>
                  <a:pt x="0" y="334686"/>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Signpost to services and opportunities that best suit your needs.</a:t>
            </a:r>
          </a:p>
        </p:txBody>
      </p:sp>
      <p:sp>
        <p:nvSpPr>
          <p:cNvPr id="10" name="Rectangle: Rounded Corners 9">
            <a:extLst>
              <a:ext uri="{FF2B5EF4-FFF2-40B4-BE49-F238E27FC236}">
                <a16:creationId xmlns:a16="http://schemas.microsoft.com/office/drawing/2014/main" id="{0E03D3FE-1DDA-8714-38E5-1F6D57D0725B}"/>
              </a:ext>
            </a:extLst>
          </p:cNvPr>
          <p:cNvSpPr/>
          <p:nvPr/>
        </p:nvSpPr>
        <p:spPr>
          <a:xfrm>
            <a:off x="4805594" y="5202640"/>
            <a:ext cx="3461555" cy="1562552"/>
          </a:xfrm>
          <a:custGeom>
            <a:avLst/>
            <a:gdLst>
              <a:gd name="connsiteX0" fmla="*/ 0 w 3461555"/>
              <a:gd name="connsiteY0" fmla="*/ 260431 h 1562552"/>
              <a:gd name="connsiteX1" fmla="*/ 260431 w 3461555"/>
              <a:gd name="connsiteY1" fmla="*/ 0 h 1562552"/>
              <a:gd name="connsiteX2" fmla="*/ 760349 w 3461555"/>
              <a:gd name="connsiteY2" fmla="*/ 0 h 1562552"/>
              <a:gd name="connsiteX3" fmla="*/ 1260267 w 3461555"/>
              <a:gd name="connsiteY3" fmla="*/ 0 h 1562552"/>
              <a:gd name="connsiteX4" fmla="*/ 1760184 w 3461555"/>
              <a:gd name="connsiteY4" fmla="*/ 0 h 1562552"/>
              <a:gd name="connsiteX5" fmla="*/ 2318916 w 3461555"/>
              <a:gd name="connsiteY5" fmla="*/ 0 h 1562552"/>
              <a:gd name="connsiteX6" fmla="*/ 3201124 w 3461555"/>
              <a:gd name="connsiteY6" fmla="*/ 0 h 1562552"/>
              <a:gd name="connsiteX7" fmla="*/ 3461555 w 3461555"/>
              <a:gd name="connsiteY7" fmla="*/ 260431 h 1562552"/>
              <a:gd name="connsiteX8" fmla="*/ 3461555 w 3461555"/>
              <a:gd name="connsiteY8" fmla="*/ 802110 h 1562552"/>
              <a:gd name="connsiteX9" fmla="*/ 3461555 w 3461555"/>
              <a:gd name="connsiteY9" fmla="*/ 1302121 h 1562552"/>
              <a:gd name="connsiteX10" fmla="*/ 3201124 w 3461555"/>
              <a:gd name="connsiteY10" fmla="*/ 1562552 h 1562552"/>
              <a:gd name="connsiteX11" fmla="*/ 2642392 w 3461555"/>
              <a:gd name="connsiteY11" fmla="*/ 1562552 h 1562552"/>
              <a:gd name="connsiteX12" fmla="*/ 1995440 w 3461555"/>
              <a:gd name="connsiteY12" fmla="*/ 1562552 h 1562552"/>
              <a:gd name="connsiteX13" fmla="*/ 1436708 w 3461555"/>
              <a:gd name="connsiteY13" fmla="*/ 1562552 h 1562552"/>
              <a:gd name="connsiteX14" fmla="*/ 877977 w 3461555"/>
              <a:gd name="connsiteY14" fmla="*/ 1562552 h 1562552"/>
              <a:gd name="connsiteX15" fmla="*/ 260431 w 3461555"/>
              <a:gd name="connsiteY15" fmla="*/ 1562552 h 1562552"/>
              <a:gd name="connsiteX16" fmla="*/ 0 w 3461555"/>
              <a:gd name="connsiteY16" fmla="*/ 1302121 h 1562552"/>
              <a:gd name="connsiteX17" fmla="*/ 0 w 3461555"/>
              <a:gd name="connsiteY17" fmla="*/ 770859 h 1562552"/>
              <a:gd name="connsiteX18" fmla="*/ 0 w 3461555"/>
              <a:gd name="connsiteY18" fmla="*/ 260431 h 156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61555" h="1562552" fill="none" extrusionOk="0">
                <a:moveTo>
                  <a:pt x="0" y="260431"/>
                </a:moveTo>
                <a:cubicBezTo>
                  <a:pt x="-15748" y="108216"/>
                  <a:pt x="118542" y="16549"/>
                  <a:pt x="260431" y="0"/>
                </a:cubicBezTo>
                <a:cubicBezTo>
                  <a:pt x="423483" y="-20363"/>
                  <a:pt x="571620" y="10603"/>
                  <a:pt x="760349" y="0"/>
                </a:cubicBezTo>
                <a:cubicBezTo>
                  <a:pt x="949078" y="-10603"/>
                  <a:pt x="1095538" y="2657"/>
                  <a:pt x="1260267" y="0"/>
                </a:cubicBezTo>
                <a:cubicBezTo>
                  <a:pt x="1424996" y="-2657"/>
                  <a:pt x="1637400" y="16788"/>
                  <a:pt x="1760184" y="0"/>
                </a:cubicBezTo>
                <a:cubicBezTo>
                  <a:pt x="1882968" y="-16788"/>
                  <a:pt x="2102270" y="17091"/>
                  <a:pt x="2318916" y="0"/>
                </a:cubicBezTo>
                <a:cubicBezTo>
                  <a:pt x="2535562" y="-17091"/>
                  <a:pt x="2936429" y="17343"/>
                  <a:pt x="3201124" y="0"/>
                </a:cubicBezTo>
                <a:cubicBezTo>
                  <a:pt x="3356255" y="-24549"/>
                  <a:pt x="3481376" y="92968"/>
                  <a:pt x="3461555" y="260431"/>
                </a:cubicBezTo>
                <a:cubicBezTo>
                  <a:pt x="3440553" y="437133"/>
                  <a:pt x="3463823" y="649915"/>
                  <a:pt x="3461555" y="802110"/>
                </a:cubicBezTo>
                <a:cubicBezTo>
                  <a:pt x="3459287" y="954305"/>
                  <a:pt x="3478389" y="1091184"/>
                  <a:pt x="3461555" y="1302121"/>
                </a:cubicBezTo>
                <a:cubicBezTo>
                  <a:pt x="3490239" y="1426934"/>
                  <a:pt x="3344448" y="1533206"/>
                  <a:pt x="3201124" y="1562552"/>
                </a:cubicBezTo>
                <a:cubicBezTo>
                  <a:pt x="2986676" y="1546092"/>
                  <a:pt x="2882829" y="1557888"/>
                  <a:pt x="2642392" y="1562552"/>
                </a:cubicBezTo>
                <a:cubicBezTo>
                  <a:pt x="2401955" y="1567216"/>
                  <a:pt x="2311781" y="1557875"/>
                  <a:pt x="1995440" y="1562552"/>
                </a:cubicBezTo>
                <a:cubicBezTo>
                  <a:pt x="1679099" y="1567229"/>
                  <a:pt x="1682696" y="1542498"/>
                  <a:pt x="1436708" y="1562552"/>
                </a:cubicBezTo>
                <a:cubicBezTo>
                  <a:pt x="1190720" y="1582606"/>
                  <a:pt x="1048844" y="1546291"/>
                  <a:pt x="877977" y="1562552"/>
                </a:cubicBezTo>
                <a:cubicBezTo>
                  <a:pt x="707110" y="1578813"/>
                  <a:pt x="502775" y="1563118"/>
                  <a:pt x="260431" y="1562552"/>
                </a:cubicBezTo>
                <a:cubicBezTo>
                  <a:pt x="114185" y="1544248"/>
                  <a:pt x="-6286" y="1458561"/>
                  <a:pt x="0" y="1302121"/>
                </a:cubicBezTo>
                <a:cubicBezTo>
                  <a:pt x="-26036" y="1082192"/>
                  <a:pt x="6521" y="1028249"/>
                  <a:pt x="0" y="770859"/>
                </a:cubicBezTo>
                <a:cubicBezTo>
                  <a:pt x="-6521" y="513469"/>
                  <a:pt x="7877" y="442444"/>
                  <a:pt x="0" y="260431"/>
                </a:cubicBezTo>
                <a:close/>
              </a:path>
              <a:path w="3461555" h="1562552" stroke="0" extrusionOk="0">
                <a:moveTo>
                  <a:pt x="0" y="260431"/>
                </a:moveTo>
                <a:cubicBezTo>
                  <a:pt x="17320" y="140640"/>
                  <a:pt x="106180" y="-16519"/>
                  <a:pt x="260431" y="0"/>
                </a:cubicBezTo>
                <a:cubicBezTo>
                  <a:pt x="450949" y="-27583"/>
                  <a:pt x="554041" y="-12621"/>
                  <a:pt x="819163" y="0"/>
                </a:cubicBezTo>
                <a:cubicBezTo>
                  <a:pt x="1084285" y="12621"/>
                  <a:pt x="1234050" y="1771"/>
                  <a:pt x="1436708" y="0"/>
                </a:cubicBezTo>
                <a:cubicBezTo>
                  <a:pt x="1639367" y="-1771"/>
                  <a:pt x="1869777" y="-23301"/>
                  <a:pt x="2054254" y="0"/>
                </a:cubicBezTo>
                <a:cubicBezTo>
                  <a:pt x="2238731" y="23301"/>
                  <a:pt x="2315834" y="-16866"/>
                  <a:pt x="2554172" y="0"/>
                </a:cubicBezTo>
                <a:cubicBezTo>
                  <a:pt x="2792510" y="16866"/>
                  <a:pt x="2947360" y="-698"/>
                  <a:pt x="3201124" y="0"/>
                </a:cubicBezTo>
                <a:cubicBezTo>
                  <a:pt x="3343037" y="8270"/>
                  <a:pt x="3468888" y="114857"/>
                  <a:pt x="3461555" y="260431"/>
                </a:cubicBezTo>
                <a:cubicBezTo>
                  <a:pt x="3444615" y="378638"/>
                  <a:pt x="3435768" y="564932"/>
                  <a:pt x="3461555" y="791693"/>
                </a:cubicBezTo>
                <a:cubicBezTo>
                  <a:pt x="3487342" y="1018454"/>
                  <a:pt x="3443869" y="1170737"/>
                  <a:pt x="3461555" y="1302121"/>
                </a:cubicBezTo>
                <a:cubicBezTo>
                  <a:pt x="3465612" y="1452238"/>
                  <a:pt x="3362859" y="1575533"/>
                  <a:pt x="3201124" y="1562552"/>
                </a:cubicBezTo>
                <a:cubicBezTo>
                  <a:pt x="2926795" y="1531110"/>
                  <a:pt x="2842234" y="1543614"/>
                  <a:pt x="2554172" y="1562552"/>
                </a:cubicBezTo>
                <a:cubicBezTo>
                  <a:pt x="2266110" y="1581490"/>
                  <a:pt x="2155759" y="1581376"/>
                  <a:pt x="1907219" y="1562552"/>
                </a:cubicBezTo>
                <a:cubicBezTo>
                  <a:pt x="1658679" y="1543728"/>
                  <a:pt x="1574274" y="1584309"/>
                  <a:pt x="1289674" y="1562552"/>
                </a:cubicBezTo>
                <a:cubicBezTo>
                  <a:pt x="1005074" y="1540795"/>
                  <a:pt x="656643" y="1582774"/>
                  <a:pt x="260431" y="1562552"/>
                </a:cubicBezTo>
                <a:cubicBezTo>
                  <a:pt x="88418" y="1573372"/>
                  <a:pt x="4091" y="1448123"/>
                  <a:pt x="0" y="1302121"/>
                </a:cubicBezTo>
                <a:cubicBezTo>
                  <a:pt x="19697" y="1076632"/>
                  <a:pt x="-2212" y="1005741"/>
                  <a:pt x="0" y="770859"/>
                </a:cubicBezTo>
                <a:cubicBezTo>
                  <a:pt x="2212" y="535977"/>
                  <a:pt x="15875" y="374580"/>
                  <a:pt x="0" y="260431"/>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Support both employer and apprentice throughout the apprenticeship journey.</a:t>
            </a:r>
          </a:p>
        </p:txBody>
      </p:sp>
      <p:sp>
        <p:nvSpPr>
          <p:cNvPr id="7" name="Rectangle: Rounded Corners 6">
            <a:extLst>
              <a:ext uri="{FF2B5EF4-FFF2-40B4-BE49-F238E27FC236}">
                <a16:creationId xmlns:a16="http://schemas.microsoft.com/office/drawing/2014/main" id="{D5315FBE-3D5F-0608-3A4D-9025AA39C061}"/>
              </a:ext>
            </a:extLst>
          </p:cNvPr>
          <p:cNvSpPr/>
          <p:nvPr/>
        </p:nvSpPr>
        <p:spPr>
          <a:xfrm>
            <a:off x="4771007" y="610827"/>
            <a:ext cx="2963219" cy="1694196"/>
          </a:xfrm>
          <a:custGeom>
            <a:avLst/>
            <a:gdLst>
              <a:gd name="connsiteX0" fmla="*/ 0 w 2963219"/>
              <a:gd name="connsiteY0" fmla="*/ 282372 h 1694196"/>
              <a:gd name="connsiteX1" fmla="*/ 282372 w 2963219"/>
              <a:gd name="connsiteY1" fmla="*/ 0 h 1694196"/>
              <a:gd name="connsiteX2" fmla="*/ 810037 w 2963219"/>
              <a:gd name="connsiteY2" fmla="*/ 0 h 1694196"/>
              <a:gd name="connsiteX3" fmla="*/ 1337701 w 2963219"/>
              <a:gd name="connsiteY3" fmla="*/ 0 h 1694196"/>
              <a:gd name="connsiteX4" fmla="*/ 1865366 w 2963219"/>
              <a:gd name="connsiteY4" fmla="*/ 0 h 1694196"/>
              <a:gd name="connsiteX5" fmla="*/ 2680847 w 2963219"/>
              <a:gd name="connsiteY5" fmla="*/ 0 h 1694196"/>
              <a:gd name="connsiteX6" fmla="*/ 2963219 w 2963219"/>
              <a:gd name="connsiteY6" fmla="*/ 282372 h 1694196"/>
              <a:gd name="connsiteX7" fmla="*/ 2963219 w 2963219"/>
              <a:gd name="connsiteY7" fmla="*/ 835803 h 1694196"/>
              <a:gd name="connsiteX8" fmla="*/ 2963219 w 2963219"/>
              <a:gd name="connsiteY8" fmla="*/ 1411824 h 1694196"/>
              <a:gd name="connsiteX9" fmla="*/ 2680847 w 2963219"/>
              <a:gd name="connsiteY9" fmla="*/ 1694196 h 1694196"/>
              <a:gd name="connsiteX10" fmla="*/ 2033259 w 2963219"/>
              <a:gd name="connsiteY10" fmla="*/ 1694196 h 1694196"/>
              <a:gd name="connsiteX11" fmla="*/ 1385671 w 2963219"/>
              <a:gd name="connsiteY11" fmla="*/ 1694196 h 1694196"/>
              <a:gd name="connsiteX12" fmla="*/ 282372 w 2963219"/>
              <a:gd name="connsiteY12" fmla="*/ 1694196 h 1694196"/>
              <a:gd name="connsiteX13" fmla="*/ 0 w 2963219"/>
              <a:gd name="connsiteY13" fmla="*/ 1411824 h 1694196"/>
              <a:gd name="connsiteX14" fmla="*/ 0 w 2963219"/>
              <a:gd name="connsiteY14" fmla="*/ 824509 h 1694196"/>
              <a:gd name="connsiteX15" fmla="*/ 0 w 2963219"/>
              <a:gd name="connsiteY15" fmla="*/ 282372 h 169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3219" h="1694196" fill="none" extrusionOk="0">
                <a:moveTo>
                  <a:pt x="0" y="282372"/>
                </a:moveTo>
                <a:cubicBezTo>
                  <a:pt x="-10347" y="133298"/>
                  <a:pt x="156411" y="11592"/>
                  <a:pt x="282372" y="0"/>
                </a:cubicBezTo>
                <a:cubicBezTo>
                  <a:pt x="504601" y="13014"/>
                  <a:pt x="579981" y="22619"/>
                  <a:pt x="810037" y="0"/>
                </a:cubicBezTo>
                <a:cubicBezTo>
                  <a:pt x="1040093" y="-22619"/>
                  <a:pt x="1194803" y="-25242"/>
                  <a:pt x="1337701" y="0"/>
                </a:cubicBezTo>
                <a:cubicBezTo>
                  <a:pt x="1480599" y="25242"/>
                  <a:pt x="1704556" y="9773"/>
                  <a:pt x="1865366" y="0"/>
                </a:cubicBezTo>
                <a:cubicBezTo>
                  <a:pt x="2026177" y="-9773"/>
                  <a:pt x="2396779" y="8645"/>
                  <a:pt x="2680847" y="0"/>
                </a:cubicBezTo>
                <a:cubicBezTo>
                  <a:pt x="2823887" y="8238"/>
                  <a:pt x="2978982" y="110590"/>
                  <a:pt x="2963219" y="282372"/>
                </a:cubicBezTo>
                <a:cubicBezTo>
                  <a:pt x="2956556" y="500652"/>
                  <a:pt x="2986315" y="562878"/>
                  <a:pt x="2963219" y="835803"/>
                </a:cubicBezTo>
                <a:cubicBezTo>
                  <a:pt x="2940123" y="1108728"/>
                  <a:pt x="2987243" y="1196307"/>
                  <a:pt x="2963219" y="1411824"/>
                </a:cubicBezTo>
                <a:cubicBezTo>
                  <a:pt x="2967468" y="1580723"/>
                  <a:pt x="2825476" y="1678681"/>
                  <a:pt x="2680847" y="1694196"/>
                </a:cubicBezTo>
                <a:cubicBezTo>
                  <a:pt x="2479698" y="1697255"/>
                  <a:pt x="2322607" y="1695466"/>
                  <a:pt x="2033259" y="1694196"/>
                </a:cubicBezTo>
                <a:cubicBezTo>
                  <a:pt x="1743911" y="1692926"/>
                  <a:pt x="1685925" y="1718481"/>
                  <a:pt x="1385671" y="1694196"/>
                </a:cubicBezTo>
                <a:cubicBezTo>
                  <a:pt x="1085417" y="1669911"/>
                  <a:pt x="534176" y="1665648"/>
                  <a:pt x="282372" y="1694196"/>
                </a:cubicBezTo>
                <a:cubicBezTo>
                  <a:pt x="107664" y="1661488"/>
                  <a:pt x="-32151" y="1585894"/>
                  <a:pt x="0" y="1411824"/>
                </a:cubicBezTo>
                <a:cubicBezTo>
                  <a:pt x="-18445" y="1216330"/>
                  <a:pt x="4150" y="976303"/>
                  <a:pt x="0" y="824509"/>
                </a:cubicBezTo>
                <a:cubicBezTo>
                  <a:pt x="-4150" y="672715"/>
                  <a:pt x="8942" y="443069"/>
                  <a:pt x="0" y="282372"/>
                </a:cubicBezTo>
                <a:close/>
              </a:path>
              <a:path w="2963219" h="1694196" stroke="0" extrusionOk="0">
                <a:moveTo>
                  <a:pt x="0" y="282372"/>
                </a:moveTo>
                <a:cubicBezTo>
                  <a:pt x="9762" y="139972"/>
                  <a:pt x="110390" y="-25417"/>
                  <a:pt x="282372" y="0"/>
                </a:cubicBezTo>
                <a:cubicBezTo>
                  <a:pt x="444875" y="1632"/>
                  <a:pt x="665529" y="-16198"/>
                  <a:pt x="858006" y="0"/>
                </a:cubicBezTo>
                <a:cubicBezTo>
                  <a:pt x="1050483" y="16198"/>
                  <a:pt x="1242528" y="-29545"/>
                  <a:pt x="1481610" y="0"/>
                </a:cubicBezTo>
                <a:cubicBezTo>
                  <a:pt x="1720692" y="29545"/>
                  <a:pt x="1855050" y="-10884"/>
                  <a:pt x="2105213" y="0"/>
                </a:cubicBezTo>
                <a:cubicBezTo>
                  <a:pt x="2355376" y="10884"/>
                  <a:pt x="2489071" y="-10921"/>
                  <a:pt x="2680847" y="0"/>
                </a:cubicBezTo>
                <a:cubicBezTo>
                  <a:pt x="2854885" y="-4951"/>
                  <a:pt x="2955621" y="123594"/>
                  <a:pt x="2963219" y="282372"/>
                </a:cubicBezTo>
                <a:cubicBezTo>
                  <a:pt x="2976686" y="545990"/>
                  <a:pt x="2989466" y="688310"/>
                  <a:pt x="2963219" y="835803"/>
                </a:cubicBezTo>
                <a:cubicBezTo>
                  <a:pt x="2936972" y="983296"/>
                  <a:pt x="2971085" y="1152135"/>
                  <a:pt x="2963219" y="1411824"/>
                </a:cubicBezTo>
                <a:cubicBezTo>
                  <a:pt x="2992331" y="1563684"/>
                  <a:pt x="2838992" y="1717654"/>
                  <a:pt x="2680847" y="1694196"/>
                </a:cubicBezTo>
                <a:cubicBezTo>
                  <a:pt x="2463038" y="1680438"/>
                  <a:pt x="2354180" y="1690457"/>
                  <a:pt x="2057244" y="1694196"/>
                </a:cubicBezTo>
                <a:cubicBezTo>
                  <a:pt x="1760308" y="1697935"/>
                  <a:pt x="1632761" y="1696354"/>
                  <a:pt x="1481610" y="1694196"/>
                </a:cubicBezTo>
                <a:cubicBezTo>
                  <a:pt x="1330459" y="1692038"/>
                  <a:pt x="1119774" y="1705832"/>
                  <a:pt x="834021" y="1694196"/>
                </a:cubicBezTo>
                <a:cubicBezTo>
                  <a:pt x="548268" y="1682560"/>
                  <a:pt x="418678" y="1695711"/>
                  <a:pt x="282372" y="1694196"/>
                </a:cubicBezTo>
                <a:cubicBezTo>
                  <a:pt x="108220" y="1700862"/>
                  <a:pt x="-1581" y="1543802"/>
                  <a:pt x="0" y="1411824"/>
                </a:cubicBezTo>
                <a:cubicBezTo>
                  <a:pt x="17092" y="1140786"/>
                  <a:pt x="-2584" y="1035387"/>
                  <a:pt x="0" y="847098"/>
                </a:cubicBezTo>
                <a:cubicBezTo>
                  <a:pt x="2584" y="658809"/>
                  <a:pt x="2895" y="557950"/>
                  <a:pt x="0" y="282372"/>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Liaise with Training provider to support with course delivery </a:t>
            </a:r>
          </a:p>
        </p:txBody>
      </p:sp>
      <p:pic>
        <p:nvPicPr>
          <p:cNvPr id="4" name="Picture 3">
            <a:extLst>
              <a:ext uri="{FF2B5EF4-FFF2-40B4-BE49-F238E27FC236}">
                <a16:creationId xmlns:a16="http://schemas.microsoft.com/office/drawing/2014/main" id="{191C08A2-9790-018F-3B4B-F8568E03B0B6}"/>
              </a:ext>
            </a:extLst>
          </p:cNvPr>
          <p:cNvPicPr>
            <a:picLocks noChangeAspect="1"/>
          </p:cNvPicPr>
          <p:nvPr/>
        </p:nvPicPr>
        <p:blipFill>
          <a:blip r:embed="rId3"/>
          <a:stretch>
            <a:fillRect/>
          </a:stretch>
        </p:blipFill>
        <p:spPr>
          <a:xfrm rot="17521266">
            <a:off x="3504398" y="3937975"/>
            <a:ext cx="793499" cy="793499"/>
          </a:xfrm>
          <a:prstGeom prst="rect">
            <a:avLst/>
          </a:prstGeom>
        </p:spPr>
      </p:pic>
      <p:pic>
        <p:nvPicPr>
          <p:cNvPr id="1026" name="Picture 2" descr="23 Clear Background Curved Arrow Png Transparent">
            <a:extLst>
              <a:ext uri="{FF2B5EF4-FFF2-40B4-BE49-F238E27FC236}">
                <a16:creationId xmlns:a16="http://schemas.microsoft.com/office/drawing/2014/main" id="{91183A6C-6648-7FF3-27B9-0193FFADD2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26909">
            <a:off x="2237556" y="2485079"/>
            <a:ext cx="1150173" cy="1150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3 Clear Background Curved Arrow Png Transparent">
            <a:extLst>
              <a:ext uri="{FF2B5EF4-FFF2-40B4-BE49-F238E27FC236}">
                <a16:creationId xmlns:a16="http://schemas.microsoft.com/office/drawing/2014/main" id="{B314DC64-E4FC-E472-3DFA-85AC9C58AD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12907">
            <a:off x="5773093" y="4079540"/>
            <a:ext cx="1001431" cy="1001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EB5484-1BE4-F357-C2EC-55A9E6DFA679}"/>
              </a:ext>
            </a:extLst>
          </p:cNvPr>
          <p:cNvPicPr>
            <a:picLocks noChangeAspect="1"/>
          </p:cNvPicPr>
          <p:nvPr/>
        </p:nvPicPr>
        <p:blipFill>
          <a:blip r:embed="rId3"/>
          <a:stretch>
            <a:fillRect/>
          </a:stretch>
        </p:blipFill>
        <p:spPr>
          <a:xfrm rot="13357429">
            <a:off x="9386896" y="3342052"/>
            <a:ext cx="793499" cy="793499"/>
          </a:xfrm>
          <a:prstGeom prst="rect">
            <a:avLst/>
          </a:prstGeom>
        </p:spPr>
      </p:pic>
      <p:pic>
        <p:nvPicPr>
          <p:cNvPr id="11" name="Picture 10">
            <a:extLst>
              <a:ext uri="{FF2B5EF4-FFF2-40B4-BE49-F238E27FC236}">
                <a16:creationId xmlns:a16="http://schemas.microsoft.com/office/drawing/2014/main" id="{4986E88A-29AB-CA6A-E82F-51C299D01C6C}"/>
              </a:ext>
            </a:extLst>
          </p:cNvPr>
          <p:cNvPicPr>
            <a:picLocks noChangeAspect="1"/>
          </p:cNvPicPr>
          <p:nvPr/>
        </p:nvPicPr>
        <p:blipFill>
          <a:blip r:embed="rId3"/>
          <a:stretch>
            <a:fillRect/>
          </a:stretch>
        </p:blipFill>
        <p:spPr>
          <a:xfrm rot="6521999">
            <a:off x="8017610" y="2055580"/>
            <a:ext cx="1106477" cy="1106477"/>
          </a:xfrm>
          <a:prstGeom prst="rect">
            <a:avLst/>
          </a:prstGeom>
        </p:spPr>
      </p:pic>
      <p:pic>
        <p:nvPicPr>
          <p:cNvPr id="12" name="Picture 11">
            <a:extLst>
              <a:ext uri="{FF2B5EF4-FFF2-40B4-BE49-F238E27FC236}">
                <a16:creationId xmlns:a16="http://schemas.microsoft.com/office/drawing/2014/main" id="{A9552691-CE57-5E77-AFF0-87A97C7D20FC}"/>
              </a:ext>
            </a:extLst>
          </p:cNvPr>
          <p:cNvPicPr>
            <a:picLocks noChangeAspect="1"/>
          </p:cNvPicPr>
          <p:nvPr/>
        </p:nvPicPr>
        <p:blipFill>
          <a:blip r:embed="rId3"/>
          <a:stretch>
            <a:fillRect/>
          </a:stretch>
        </p:blipFill>
        <p:spPr>
          <a:xfrm rot="3827896">
            <a:off x="5978022" y="2520053"/>
            <a:ext cx="583361" cy="583361"/>
          </a:xfrm>
          <a:prstGeom prst="rect">
            <a:avLst/>
          </a:prstGeom>
        </p:spPr>
      </p:pic>
    </p:spTree>
    <p:extLst>
      <p:ext uri="{BB962C8B-B14F-4D97-AF65-F5344CB8AC3E}">
        <p14:creationId xmlns:p14="http://schemas.microsoft.com/office/powerpoint/2010/main" val="2257969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8" grpId="0" animBg="1"/>
      <p:bldP spid="9" grpId="0" animBg="1"/>
      <p:bldP spid="10"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842B8E-C1C9-49A6-B153-9080C046D931}"/>
              </a:ext>
            </a:extLst>
          </p:cNvPr>
          <p:cNvSpPr txBox="1"/>
          <p:nvPr/>
        </p:nvSpPr>
        <p:spPr>
          <a:xfrm>
            <a:off x="955049" y="338318"/>
            <a:ext cx="102180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What really is an apprenticeship?</a:t>
            </a:r>
          </a:p>
        </p:txBody>
      </p:sp>
      <p:pic>
        <p:nvPicPr>
          <p:cNvPr id="4" name="Graphic 3" descr="Checkmark with solid fill">
            <a:extLst>
              <a:ext uri="{FF2B5EF4-FFF2-40B4-BE49-F238E27FC236}">
                <a16:creationId xmlns:a16="http://schemas.microsoft.com/office/drawing/2014/main" id="{5A4E79FF-232E-9F80-4D16-C4DFC3BB3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85" y="402583"/>
            <a:ext cx="914400" cy="914400"/>
          </a:xfrm>
          <a:prstGeom prst="rect">
            <a:avLst/>
          </a:prstGeom>
        </p:spPr>
      </p:pic>
      <p:pic>
        <p:nvPicPr>
          <p:cNvPr id="6" name="Graphic 5" descr="Checkmark with solid fill">
            <a:extLst>
              <a:ext uri="{FF2B5EF4-FFF2-40B4-BE49-F238E27FC236}">
                <a16:creationId xmlns:a16="http://schemas.microsoft.com/office/drawing/2014/main" id="{B1624154-4581-2F02-69E4-4D9D415F6D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6010" y="338318"/>
            <a:ext cx="914400" cy="914400"/>
          </a:xfrm>
          <a:prstGeom prst="rect">
            <a:avLst/>
          </a:prstGeom>
        </p:spPr>
      </p:pic>
      <p:sp>
        <p:nvSpPr>
          <p:cNvPr id="2" name="Rectangle: Rounded Corners 1">
            <a:extLst>
              <a:ext uri="{FF2B5EF4-FFF2-40B4-BE49-F238E27FC236}">
                <a16:creationId xmlns:a16="http://schemas.microsoft.com/office/drawing/2014/main" id="{6CE33516-82F5-B6EA-D20B-83C7447F8AB3}"/>
              </a:ext>
            </a:extLst>
          </p:cNvPr>
          <p:cNvSpPr/>
          <p:nvPr/>
        </p:nvSpPr>
        <p:spPr>
          <a:xfrm>
            <a:off x="351585" y="1509760"/>
            <a:ext cx="3479918" cy="1494264"/>
          </a:xfrm>
          <a:custGeom>
            <a:avLst/>
            <a:gdLst>
              <a:gd name="connsiteX0" fmla="*/ 0 w 3479918"/>
              <a:gd name="connsiteY0" fmla="*/ 249049 h 1494264"/>
              <a:gd name="connsiteX1" fmla="*/ 249049 w 3479918"/>
              <a:gd name="connsiteY1" fmla="*/ 0 h 1494264"/>
              <a:gd name="connsiteX2" fmla="*/ 785777 w 3479918"/>
              <a:gd name="connsiteY2" fmla="*/ 0 h 1494264"/>
              <a:gd name="connsiteX3" fmla="*/ 1441777 w 3479918"/>
              <a:gd name="connsiteY3" fmla="*/ 0 h 1494264"/>
              <a:gd name="connsiteX4" fmla="*/ 1978505 w 3479918"/>
              <a:gd name="connsiteY4" fmla="*/ 0 h 1494264"/>
              <a:gd name="connsiteX5" fmla="*/ 2574869 w 3479918"/>
              <a:gd name="connsiteY5" fmla="*/ 0 h 1494264"/>
              <a:gd name="connsiteX6" fmla="*/ 3230869 w 3479918"/>
              <a:gd name="connsiteY6" fmla="*/ 0 h 1494264"/>
              <a:gd name="connsiteX7" fmla="*/ 3479918 w 3479918"/>
              <a:gd name="connsiteY7" fmla="*/ 249049 h 1494264"/>
              <a:gd name="connsiteX8" fmla="*/ 3479918 w 3479918"/>
              <a:gd name="connsiteY8" fmla="*/ 727209 h 1494264"/>
              <a:gd name="connsiteX9" fmla="*/ 3479918 w 3479918"/>
              <a:gd name="connsiteY9" fmla="*/ 1245215 h 1494264"/>
              <a:gd name="connsiteX10" fmla="*/ 3230869 w 3479918"/>
              <a:gd name="connsiteY10" fmla="*/ 1494264 h 1494264"/>
              <a:gd name="connsiteX11" fmla="*/ 2723960 w 3479918"/>
              <a:gd name="connsiteY11" fmla="*/ 1494264 h 1494264"/>
              <a:gd name="connsiteX12" fmla="*/ 2187232 w 3479918"/>
              <a:gd name="connsiteY12" fmla="*/ 1494264 h 1494264"/>
              <a:gd name="connsiteX13" fmla="*/ 1531232 w 3479918"/>
              <a:gd name="connsiteY13" fmla="*/ 1494264 h 1494264"/>
              <a:gd name="connsiteX14" fmla="*/ 905049 w 3479918"/>
              <a:gd name="connsiteY14" fmla="*/ 1494264 h 1494264"/>
              <a:gd name="connsiteX15" fmla="*/ 249049 w 3479918"/>
              <a:gd name="connsiteY15" fmla="*/ 1494264 h 1494264"/>
              <a:gd name="connsiteX16" fmla="*/ 0 w 3479918"/>
              <a:gd name="connsiteY16" fmla="*/ 1245215 h 1494264"/>
              <a:gd name="connsiteX17" fmla="*/ 0 w 3479918"/>
              <a:gd name="connsiteY17" fmla="*/ 737170 h 1494264"/>
              <a:gd name="connsiteX18" fmla="*/ 0 w 3479918"/>
              <a:gd name="connsiteY18" fmla="*/ 249049 h 149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9918" h="1494264" fill="none" extrusionOk="0">
                <a:moveTo>
                  <a:pt x="0" y="249049"/>
                </a:moveTo>
                <a:cubicBezTo>
                  <a:pt x="-11213" y="84340"/>
                  <a:pt x="131995" y="19796"/>
                  <a:pt x="249049" y="0"/>
                </a:cubicBezTo>
                <a:cubicBezTo>
                  <a:pt x="461814" y="-41424"/>
                  <a:pt x="654160" y="42590"/>
                  <a:pt x="785777" y="0"/>
                </a:cubicBezTo>
                <a:cubicBezTo>
                  <a:pt x="917394" y="-42590"/>
                  <a:pt x="1290265" y="38173"/>
                  <a:pt x="1441777" y="0"/>
                </a:cubicBezTo>
                <a:cubicBezTo>
                  <a:pt x="1593289" y="-38173"/>
                  <a:pt x="1773951" y="25849"/>
                  <a:pt x="1978505" y="0"/>
                </a:cubicBezTo>
                <a:cubicBezTo>
                  <a:pt x="2183059" y="-25849"/>
                  <a:pt x="2399968" y="17806"/>
                  <a:pt x="2574869" y="0"/>
                </a:cubicBezTo>
                <a:cubicBezTo>
                  <a:pt x="2749770" y="-17806"/>
                  <a:pt x="2947186" y="41623"/>
                  <a:pt x="3230869" y="0"/>
                </a:cubicBezTo>
                <a:cubicBezTo>
                  <a:pt x="3369151" y="-6605"/>
                  <a:pt x="3443743" y="106613"/>
                  <a:pt x="3479918" y="249049"/>
                </a:cubicBezTo>
                <a:cubicBezTo>
                  <a:pt x="3486509" y="464327"/>
                  <a:pt x="3453751" y="579794"/>
                  <a:pt x="3479918" y="727209"/>
                </a:cubicBezTo>
                <a:cubicBezTo>
                  <a:pt x="3506085" y="874624"/>
                  <a:pt x="3458560" y="1024258"/>
                  <a:pt x="3479918" y="1245215"/>
                </a:cubicBezTo>
                <a:cubicBezTo>
                  <a:pt x="3490806" y="1366551"/>
                  <a:pt x="3381117" y="1507917"/>
                  <a:pt x="3230869" y="1494264"/>
                </a:cubicBezTo>
                <a:cubicBezTo>
                  <a:pt x="2980572" y="1549497"/>
                  <a:pt x="2907448" y="1476715"/>
                  <a:pt x="2723960" y="1494264"/>
                </a:cubicBezTo>
                <a:cubicBezTo>
                  <a:pt x="2540472" y="1511813"/>
                  <a:pt x="2331400" y="1455022"/>
                  <a:pt x="2187232" y="1494264"/>
                </a:cubicBezTo>
                <a:cubicBezTo>
                  <a:pt x="2043064" y="1533506"/>
                  <a:pt x="1726163" y="1437225"/>
                  <a:pt x="1531232" y="1494264"/>
                </a:cubicBezTo>
                <a:cubicBezTo>
                  <a:pt x="1336301" y="1551303"/>
                  <a:pt x="1104668" y="1468524"/>
                  <a:pt x="905049" y="1494264"/>
                </a:cubicBezTo>
                <a:cubicBezTo>
                  <a:pt x="705430" y="1520004"/>
                  <a:pt x="470996" y="1458865"/>
                  <a:pt x="249049" y="1494264"/>
                </a:cubicBezTo>
                <a:cubicBezTo>
                  <a:pt x="105347" y="1481300"/>
                  <a:pt x="8298" y="1387109"/>
                  <a:pt x="0" y="1245215"/>
                </a:cubicBezTo>
                <a:cubicBezTo>
                  <a:pt x="-29408" y="1088181"/>
                  <a:pt x="48524" y="935142"/>
                  <a:pt x="0" y="737170"/>
                </a:cubicBezTo>
                <a:cubicBezTo>
                  <a:pt x="-48524" y="539199"/>
                  <a:pt x="37388" y="475291"/>
                  <a:pt x="0" y="249049"/>
                </a:cubicBezTo>
                <a:close/>
              </a:path>
              <a:path w="3479918" h="1494264" stroke="0" extrusionOk="0">
                <a:moveTo>
                  <a:pt x="0" y="249049"/>
                </a:moveTo>
                <a:cubicBezTo>
                  <a:pt x="-7821" y="79398"/>
                  <a:pt x="123031" y="-21387"/>
                  <a:pt x="249049" y="0"/>
                </a:cubicBezTo>
                <a:cubicBezTo>
                  <a:pt x="476880" y="-62487"/>
                  <a:pt x="716793" y="8941"/>
                  <a:pt x="845413" y="0"/>
                </a:cubicBezTo>
                <a:cubicBezTo>
                  <a:pt x="974033" y="-8941"/>
                  <a:pt x="1194512" y="27164"/>
                  <a:pt x="1471595" y="0"/>
                </a:cubicBezTo>
                <a:cubicBezTo>
                  <a:pt x="1748678" y="-27164"/>
                  <a:pt x="1850723" y="24278"/>
                  <a:pt x="2067959" y="0"/>
                </a:cubicBezTo>
                <a:cubicBezTo>
                  <a:pt x="2285195" y="-24278"/>
                  <a:pt x="2903967" y="11032"/>
                  <a:pt x="3230869" y="0"/>
                </a:cubicBezTo>
                <a:cubicBezTo>
                  <a:pt x="3357397" y="-25686"/>
                  <a:pt x="3494143" y="107059"/>
                  <a:pt x="3479918" y="249049"/>
                </a:cubicBezTo>
                <a:cubicBezTo>
                  <a:pt x="3513986" y="406431"/>
                  <a:pt x="3429781" y="608028"/>
                  <a:pt x="3479918" y="757094"/>
                </a:cubicBezTo>
                <a:cubicBezTo>
                  <a:pt x="3530055" y="906161"/>
                  <a:pt x="3449357" y="1117500"/>
                  <a:pt x="3479918" y="1245215"/>
                </a:cubicBezTo>
                <a:cubicBezTo>
                  <a:pt x="3474625" y="1382978"/>
                  <a:pt x="3361086" y="1517694"/>
                  <a:pt x="3230869" y="1494264"/>
                </a:cubicBezTo>
                <a:cubicBezTo>
                  <a:pt x="2974916" y="1536542"/>
                  <a:pt x="2917892" y="1431700"/>
                  <a:pt x="2694141" y="1494264"/>
                </a:cubicBezTo>
                <a:cubicBezTo>
                  <a:pt x="2470390" y="1556828"/>
                  <a:pt x="2403217" y="1431210"/>
                  <a:pt x="2127596" y="1494264"/>
                </a:cubicBezTo>
                <a:cubicBezTo>
                  <a:pt x="1851975" y="1557318"/>
                  <a:pt x="1750047" y="1452859"/>
                  <a:pt x="1531232" y="1494264"/>
                </a:cubicBezTo>
                <a:cubicBezTo>
                  <a:pt x="1312417" y="1535669"/>
                  <a:pt x="1203100" y="1487339"/>
                  <a:pt x="964686" y="1494264"/>
                </a:cubicBezTo>
                <a:cubicBezTo>
                  <a:pt x="726272" y="1501189"/>
                  <a:pt x="494779" y="1458257"/>
                  <a:pt x="249049" y="1494264"/>
                </a:cubicBezTo>
                <a:cubicBezTo>
                  <a:pt x="138127" y="1499620"/>
                  <a:pt x="-10279" y="1377475"/>
                  <a:pt x="0" y="1245215"/>
                </a:cubicBezTo>
                <a:cubicBezTo>
                  <a:pt x="-55352" y="1055682"/>
                  <a:pt x="44933" y="915386"/>
                  <a:pt x="0" y="777017"/>
                </a:cubicBezTo>
                <a:cubicBezTo>
                  <a:pt x="-44933" y="638648"/>
                  <a:pt x="53016" y="493571"/>
                  <a:pt x="0" y="249049"/>
                </a:cubicBezTo>
                <a:close/>
              </a:path>
            </a:pathLst>
          </a:custGeom>
          <a:ln w="57150">
            <a:solidFill>
              <a:schemeClr val="bg1"/>
            </a:solidFill>
            <a:extLst>
              <a:ext uri="{C807C97D-BFC1-408E-A445-0C87EB9F89A2}">
                <ask:lineSketchStyleProps xmlns:ask="http://schemas.microsoft.com/office/drawing/2018/sketchyshapes" sd="228399539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Earn while you are learn! Many companies offer great perks too!!</a:t>
            </a:r>
          </a:p>
        </p:txBody>
      </p:sp>
      <p:sp>
        <p:nvSpPr>
          <p:cNvPr id="3" name="Rectangle: Rounded Corners 2">
            <a:extLst>
              <a:ext uri="{FF2B5EF4-FFF2-40B4-BE49-F238E27FC236}">
                <a16:creationId xmlns:a16="http://schemas.microsoft.com/office/drawing/2014/main" id="{DB085597-9C02-131C-F5E2-19B6B69A967A}"/>
              </a:ext>
            </a:extLst>
          </p:cNvPr>
          <p:cNvSpPr/>
          <p:nvPr/>
        </p:nvSpPr>
        <p:spPr>
          <a:xfrm>
            <a:off x="8486078" y="1368830"/>
            <a:ext cx="3233854" cy="1635194"/>
          </a:xfrm>
          <a:custGeom>
            <a:avLst/>
            <a:gdLst>
              <a:gd name="connsiteX0" fmla="*/ 0 w 3233854"/>
              <a:gd name="connsiteY0" fmla="*/ 272538 h 1635194"/>
              <a:gd name="connsiteX1" fmla="*/ 272538 w 3233854"/>
              <a:gd name="connsiteY1" fmla="*/ 0 h 1635194"/>
              <a:gd name="connsiteX2" fmla="*/ 756518 w 3233854"/>
              <a:gd name="connsiteY2" fmla="*/ 0 h 1635194"/>
              <a:gd name="connsiteX3" fmla="*/ 1213610 w 3233854"/>
              <a:gd name="connsiteY3" fmla="*/ 0 h 1635194"/>
              <a:gd name="connsiteX4" fmla="*/ 1751366 w 3233854"/>
              <a:gd name="connsiteY4" fmla="*/ 0 h 1635194"/>
              <a:gd name="connsiteX5" fmla="*/ 2235346 w 3233854"/>
              <a:gd name="connsiteY5" fmla="*/ 0 h 1635194"/>
              <a:gd name="connsiteX6" fmla="*/ 2961316 w 3233854"/>
              <a:gd name="connsiteY6" fmla="*/ 0 h 1635194"/>
              <a:gd name="connsiteX7" fmla="*/ 3233854 w 3233854"/>
              <a:gd name="connsiteY7" fmla="*/ 272538 h 1635194"/>
              <a:gd name="connsiteX8" fmla="*/ 3233854 w 3233854"/>
              <a:gd name="connsiteY8" fmla="*/ 828498 h 1635194"/>
              <a:gd name="connsiteX9" fmla="*/ 3233854 w 3233854"/>
              <a:gd name="connsiteY9" fmla="*/ 1362656 h 1635194"/>
              <a:gd name="connsiteX10" fmla="*/ 2961316 w 3233854"/>
              <a:gd name="connsiteY10" fmla="*/ 1635194 h 1635194"/>
              <a:gd name="connsiteX11" fmla="*/ 2450448 w 3233854"/>
              <a:gd name="connsiteY11" fmla="*/ 1635194 h 1635194"/>
              <a:gd name="connsiteX12" fmla="*/ 1966468 w 3233854"/>
              <a:gd name="connsiteY12" fmla="*/ 1635194 h 1635194"/>
              <a:gd name="connsiteX13" fmla="*/ 1428713 w 3233854"/>
              <a:gd name="connsiteY13" fmla="*/ 1635194 h 1635194"/>
              <a:gd name="connsiteX14" fmla="*/ 971620 w 3233854"/>
              <a:gd name="connsiteY14" fmla="*/ 1635194 h 1635194"/>
              <a:gd name="connsiteX15" fmla="*/ 272538 w 3233854"/>
              <a:gd name="connsiteY15" fmla="*/ 1635194 h 1635194"/>
              <a:gd name="connsiteX16" fmla="*/ 0 w 3233854"/>
              <a:gd name="connsiteY16" fmla="*/ 1362656 h 1635194"/>
              <a:gd name="connsiteX17" fmla="*/ 0 w 3233854"/>
              <a:gd name="connsiteY17" fmla="*/ 839399 h 1635194"/>
              <a:gd name="connsiteX18" fmla="*/ 0 w 3233854"/>
              <a:gd name="connsiteY18" fmla="*/ 272538 h 16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3854" h="1635194" fill="none" extrusionOk="0">
                <a:moveTo>
                  <a:pt x="0" y="272538"/>
                </a:moveTo>
                <a:cubicBezTo>
                  <a:pt x="26502" y="89312"/>
                  <a:pt x="155929" y="8992"/>
                  <a:pt x="272538" y="0"/>
                </a:cubicBezTo>
                <a:cubicBezTo>
                  <a:pt x="505298" y="-18336"/>
                  <a:pt x="517292" y="15649"/>
                  <a:pt x="756518" y="0"/>
                </a:cubicBezTo>
                <a:cubicBezTo>
                  <a:pt x="995744" y="-15649"/>
                  <a:pt x="1080062" y="38244"/>
                  <a:pt x="1213610" y="0"/>
                </a:cubicBezTo>
                <a:cubicBezTo>
                  <a:pt x="1347158" y="-38244"/>
                  <a:pt x="1614913" y="53193"/>
                  <a:pt x="1751366" y="0"/>
                </a:cubicBezTo>
                <a:cubicBezTo>
                  <a:pt x="1887819" y="-53193"/>
                  <a:pt x="2120921" y="47550"/>
                  <a:pt x="2235346" y="0"/>
                </a:cubicBezTo>
                <a:cubicBezTo>
                  <a:pt x="2349771" y="-47550"/>
                  <a:pt x="2770161" y="38216"/>
                  <a:pt x="2961316" y="0"/>
                </a:cubicBezTo>
                <a:cubicBezTo>
                  <a:pt x="3121239" y="-13904"/>
                  <a:pt x="3212806" y="143314"/>
                  <a:pt x="3233854" y="272538"/>
                </a:cubicBezTo>
                <a:cubicBezTo>
                  <a:pt x="3286642" y="507722"/>
                  <a:pt x="3174656" y="604722"/>
                  <a:pt x="3233854" y="828498"/>
                </a:cubicBezTo>
                <a:cubicBezTo>
                  <a:pt x="3293052" y="1052274"/>
                  <a:pt x="3177821" y="1167497"/>
                  <a:pt x="3233854" y="1362656"/>
                </a:cubicBezTo>
                <a:cubicBezTo>
                  <a:pt x="3218978" y="1493827"/>
                  <a:pt x="3086497" y="1611214"/>
                  <a:pt x="2961316" y="1635194"/>
                </a:cubicBezTo>
                <a:cubicBezTo>
                  <a:pt x="2767295" y="1665874"/>
                  <a:pt x="2679496" y="1611920"/>
                  <a:pt x="2450448" y="1635194"/>
                </a:cubicBezTo>
                <a:cubicBezTo>
                  <a:pt x="2221400" y="1658468"/>
                  <a:pt x="2146758" y="1627802"/>
                  <a:pt x="1966468" y="1635194"/>
                </a:cubicBezTo>
                <a:cubicBezTo>
                  <a:pt x="1786178" y="1642586"/>
                  <a:pt x="1606797" y="1626805"/>
                  <a:pt x="1428713" y="1635194"/>
                </a:cubicBezTo>
                <a:cubicBezTo>
                  <a:pt x="1250629" y="1643583"/>
                  <a:pt x="1090071" y="1627747"/>
                  <a:pt x="971620" y="1635194"/>
                </a:cubicBezTo>
                <a:cubicBezTo>
                  <a:pt x="853169" y="1642641"/>
                  <a:pt x="549070" y="1616643"/>
                  <a:pt x="272538" y="1635194"/>
                </a:cubicBezTo>
                <a:cubicBezTo>
                  <a:pt x="139232" y="1631652"/>
                  <a:pt x="-8700" y="1552030"/>
                  <a:pt x="0" y="1362656"/>
                </a:cubicBezTo>
                <a:cubicBezTo>
                  <a:pt x="-8641" y="1143655"/>
                  <a:pt x="5901" y="981622"/>
                  <a:pt x="0" y="839399"/>
                </a:cubicBezTo>
                <a:cubicBezTo>
                  <a:pt x="-5901" y="697176"/>
                  <a:pt x="50211" y="422008"/>
                  <a:pt x="0" y="272538"/>
                </a:cubicBezTo>
                <a:close/>
              </a:path>
              <a:path w="3233854" h="1635194" stroke="0" extrusionOk="0">
                <a:moveTo>
                  <a:pt x="0" y="272538"/>
                </a:moveTo>
                <a:cubicBezTo>
                  <a:pt x="27865" y="120826"/>
                  <a:pt x="109776" y="-31216"/>
                  <a:pt x="272538" y="0"/>
                </a:cubicBezTo>
                <a:cubicBezTo>
                  <a:pt x="432766" y="-11690"/>
                  <a:pt x="562933" y="39633"/>
                  <a:pt x="810294" y="0"/>
                </a:cubicBezTo>
                <a:cubicBezTo>
                  <a:pt x="1057655" y="-39633"/>
                  <a:pt x="1204698" y="51878"/>
                  <a:pt x="1321161" y="0"/>
                </a:cubicBezTo>
                <a:cubicBezTo>
                  <a:pt x="1437624" y="-51878"/>
                  <a:pt x="1682478" y="50920"/>
                  <a:pt x="1912693" y="0"/>
                </a:cubicBezTo>
                <a:cubicBezTo>
                  <a:pt x="2142908" y="-50920"/>
                  <a:pt x="2331850" y="20737"/>
                  <a:pt x="2504224" y="0"/>
                </a:cubicBezTo>
                <a:cubicBezTo>
                  <a:pt x="2676598" y="-20737"/>
                  <a:pt x="2825356" y="43635"/>
                  <a:pt x="2961316" y="0"/>
                </a:cubicBezTo>
                <a:cubicBezTo>
                  <a:pt x="3131180" y="-36293"/>
                  <a:pt x="3244431" y="116382"/>
                  <a:pt x="3233854" y="272538"/>
                </a:cubicBezTo>
                <a:cubicBezTo>
                  <a:pt x="3279766" y="493816"/>
                  <a:pt x="3177590" y="582876"/>
                  <a:pt x="3233854" y="806696"/>
                </a:cubicBezTo>
                <a:cubicBezTo>
                  <a:pt x="3290118" y="1030516"/>
                  <a:pt x="3233028" y="1090175"/>
                  <a:pt x="3233854" y="1362656"/>
                </a:cubicBezTo>
                <a:cubicBezTo>
                  <a:pt x="3242822" y="1518689"/>
                  <a:pt x="3077624" y="1635353"/>
                  <a:pt x="2961316" y="1635194"/>
                </a:cubicBezTo>
                <a:cubicBezTo>
                  <a:pt x="2693756" y="1693706"/>
                  <a:pt x="2592674" y="1578083"/>
                  <a:pt x="2423560" y="1635194"/>
                </a:cubicBezTo>
                <a:cubicBezTo>
                  <a:pt x="2254446" y="1692305"/>
                  <a:pt x="2101117" y="1634635"/>
                  <a:pt x="1966468" y="1635194"/>
                </a:cubicBezTo>
                <a:cubicBezTo>
                  <a:pt x="1831819" y="1635753"/>
                  <a:pt x="1591158" y="1594754"/>
                  <a:pt x="1455600" y="1635194"/>
                </a:cubicBezTo>
                <a:cubicBezTo>
                  <a:pt x="1320042" y="1675634"/>
                  <a:pt x="1060450" y="1587583"/>
                  <a:pt x="890957" y="1635194"/>
                </a:cubicBezTo>
                <a:cubicBezTo>
                  <a:pt x="721464" y="1682805"/>
                  <a:pt x="484922" y="1613993"/>
                  <a:pt x="272538" y="1635194"/>
                </a:cubicBezTo>
                <a:cubicBezTo>
                  <a:pt x="109329" y="1650514"/>
                  <a:pt x="-11672" y="1515882"/>
                  <a:pt x="0" y="1362656"/>
                </a:cubicBezTo>
                <a:cubicBezTo>
                  <a:pt x="-36473" y="1254303"/>
                  <a:pt x="39049" y="952760"/>
                  <a:pt x="0" y="839399"/>
                </a:cubicBezTo>
                <a:cubicBezTo>
                  <a:pt x="-39049" y="726038"/>
                  <a:pt x="15134" y="428291"/>
                  <a:pt x="0" y="272538"/>
                </a:cubicBezTo>
                <a:close/>
              </a:path>
            </a:pathLst>
          </a:custGeom>
          <a:ln w="57150">
            <a:solidFill>
              <a:schemeClr val="bg1"/>
            </a:solidFill>
            <a:extLst>
              <a:ext uri="{C807C97D-BFC1-408E-A445-0C87EB9F89A2}">
                <ask:lineSketchStyleProps xmlns:ask="http://schemas.microsoft.com/office/drawing/2018/sketchyshapes" sd="358338416">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Employed to do a real job whilst studying for a real qualification.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(6 hours min paid study)</a:t>
            </a:r>
          </a:p>
        </p:txBody>
      </p:sp>
      <p:sp>
        <p:nvSpPr>
          <p:cNvPr id="5" name="Rectangle: Rounded Corners 4">
            <a:extLst>
              <a:ext uri="{FF2B5EF4-FFF2-40B4-BE49-F238E27FC236}">
                <a16:creationId xmlns:a16="http://schemas.microsoft.com/office/drawing/2014/main" id="{054B3057-CC2E-138D-8F3E-B0CFF46F007F}"/>
              </a:ext>
            </a:extLst>
          </p:cNvPr>
          <p:cNvSpPr/>
          <p:nvPr/>
        </p:nvSpPr>
        <p:spPr>
          <a:xfrm>
            <a:off x="1884916" y="3446919"/>
            <a:ext cx="3893174" cy="1400277"/>
          </a:xfrm>
          <a:custGeom>
            <a:avLst/>
            <a:gdLst>
              <a:gd name="connsiteX0" fmla="*/ 0 w 3893174"/>
              <a:gd name="connsiteY0" fmla="*/ 233384 h 1400277"/>
              <a:gd name="connsiteX1" fmla="*/ 233384 w 3893174"/>
              <a:gd name="connsiteY1" fmla="*/ 0 h 1400277"/>
              <a:gd name="connsiteX2" fmla="*/ 701659 w 3893174"/>
              <a:gd name="connsiteY2" fmla="*/ 0 h 1400277"/>
              <a:gd name="connsiteX3" fmla="*/ 1238463 w 3893174"/>
              <a:gd name="connsiteY3" fmla="*/ 0 h 1400277"/>
              <a:gd name="connsiteX4" fmla="*/ 1809531 w 3893174"/>
              <a:gd name="connsiteY4" fmla="*/ 0 h 1400277"/>
              <a:gd name="connsiteX5" fmla="*/ 2414862 w 3893174"/>
              <a:gd name="connsiteY5" fmla="*/ 0 h 1400277"/>
              <a:gd name="connsiteX6" fmla="*/ 2917402 w 3893174"/>
              <a:gd name="connsiteY6" fmla="*/ 0 h 1400277"/>
              <a:gd name="connsiteX7" fmla="*/ 3659790 w 3893174"/>
              <a:gd name="connsiteY7" fmla="*/ 0 h 1400277"/>
              <a:gd name="connsiteX8" fmla="*/ 3893174 w 3893174"/>
              <a:gd name="connsiteY8" fmla="*/ 233384 h 1400277"/>
              <a:gd name="connsiteX9" fmla="*/ 3893174 w 3893174"/>
              <a:gd name="connsiteY9" fmla="*/ 718809 h 1400277"/>
              <a:gd name="connsiteX10" fmla="*/ 3893174 w 3893174"/>
              <a:gd name="connsiteY10" fmla="*/ 1166893 h 1400277"/>
              <a:gd name="connsiteX11" fmla="*/ 3659790 w 3893174"/>
              <a:gd name="connsiteY11" fmla="*/ 1400277 h 1400277"/>
              <a:gd name="connsiteX12" fmla="*/ 3054458 w 3893174"/>
              <a:gd name="connsiteY12" fmla="*/ 1400277 h 1400277"/>
              <a:gd name="connsiteX13" fmla="*/ 2449127 w 3893174"/>
              <a:gd name="connsiteY13" fmla="*/ 1400277 h 1400277"/>
              <a:gd name="connsiteX14" fmla="*/ 1878059 w 3893174"/>
              <a:gd name="connsiteY14" fmla="*/ 1400277 h 1400277"/>
              <a:gd name="connsiteX15" fmla="*/ 1409783 w 3893174"/>
              <a:gd name="connsiteY15" fmla="*/ 1400277 h 1400277"/>
              <a:gd name="connsiteX16" fmla="*/ 804452 w 3893174"/>
              <a:gd name="connsiteY16" fmla="*/ 1400277 h 1400277"/>
              <a:gd name="connsiteX17" fmla="*/ 233384 w 3893174"/>
              <a:gd name="connsiteY17" fmla="*/ 1400277 h 1400277"/>
              <a:gd name="connsiteX18" fmla="*/ 0 w 3893174"/>
              <a:gd name="connsiteY18" fmla="*/ 1166893 h 1400277"/>
              <a:gd name="connsiteX19" fmla="*/ 0 w 3893174"/>
              <a:gd name="connsiteY19" fmla="*/ 690803 h 1400277"/>
              <a:gd name="connsiteX20" fmla="*/ 0 w 3893174"/>
              <a:gd name="connsiteY20" fmla="*/ 233384 h 140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3174" h="1400277" fill="none" extrusionOk="0">
                <a:moveTo>
                  <a:pt x="0" y="233384"/>
                </a:moveTo>
                <a:cubicBezTo>
                  <a:pt x="-31766" y="115574"/>
                  <a:pt x="88211" y="-10948"/>
                  <a:pt x="233384" y="0"/>
                </a:cubicBezTo>
                <a:cubicBezTo>
                  <a:pt x="416136" y="-11221"/>
                  <a:pt x="538027" y="38050"/>
                  <a:pt x="701659" y="0"/>
                </a:cubicBezTo>
                <a:cubicBezTo>
                  <a:pt x="865291" y="-38050"/>
                  <a:pt x="1017451" y="34466"/>
                  <a:pt x="1238463" y="0"/>
                </a:cubicBezTo>
                <a:cubicBezTo>
                  <a:pt x="1459475" y="-34466"/>
                  <a:pt x="1663781" y="18264"/>
                  <a:pt x="1809531" y="0"/>
                </a:cubicBezTo>
                <a:cubicBezTo>
                  <a:pt x="1955281" y="-18264"/>
                  <a:pt x="2238720" y="20293"/>
                  <a:pt x="2414862" y="0"/>
                </a:cubicBezTo>
                <a:cubicBezTo>
                  <a:pt x="2591004" y="-20293"/>
                  <a:pt x="2671295" y="47423"/>
                  <a:pt x="2917402" y="0"/>
                </a:cubicBezTo>
                <a:cubicBezTo>
                  <a:pt x="3163509" y="-47423"/>
                  <a:pt x="3297481" y="60760"/>
                  <a:pt x="3659790" y="0"/>
                </a:cubicBezTo>
                <a:cubicBezTo>
                  <a:pt x="3772983" y="-6868"/>
                  <a:pt x="3897278" y="110005"/>
                  <a:pt x="3893174" y="233384"/>
                </a:cubicBezTo>
                <a:cubicBezTo>
                  <a:pt x="3915119" y="345144"/>
                  <a:pt x="3882465" y="506132"/>
                  <a:pt x="3893174" y="718809"/>
                </a:cubicBezTo>
                <a:cubicBezTo>
                  <a:pt x="3903883" y="931486"/>
                  <a:pt x="3839663" y="1020735"/>
                  <a:pt x="3893174" y="1166893"/>
                </a:cubicBezTo>
                <a:cubicBezTo>
                  <a:pt x="3880426" y="1291537"/>
                  <a:pt x="3763975" y="1396939"/>
                  <a:pt x="3659790" y="1400277"/>
                </a:cubicBezTo>
                <a:cubicBezTo>
                  <a:pt x="3361350" y="1428080"/>
                  <a:pt x="3229121" y="1352928"/>
                  <a:pt x="3054458" y="1400277"/>
                </a:cubicBezTo>
                <a:cubicBezTo>
                  <a:pt x="2879795" y="1447626"/>
                  <a:pt x="2728347" y="1348422"/>
                  <a:pt x="2449127" y="1400277"/>
                </a:cubicBezTo>
                <a:cubicBezTo>
                  <a:pt x="2169907" y="1452132"/>
                  <a:pt x="2120273" y="1332668"/>
                  <a:pt x="1878059" y="1400277"/>
                </a:cubicBezTo>
                <a:cubicBezTo>
                  <a:pt x="1635845" y="1467886"/>
                  <a:pt x="1530725" y="1370703"/>
                  <a:pt x="1409783" y="1400277"/>
                </a:cubicBezTo>
                <a:cubicBezTo>
                  <a:pt x="1288841" y="1429851"/>
                  <a:pt x="1100455" y="1384468"/>
                  <a:pt x="804452" y="1400277"/>
                </a:cubicBezTo>
                <a:cubicBezTo>
                  <a:pt x="508449" y="1416086"/>
                  <a:pt x="381719" y="1399800"/>
                  <a:pt x="233384" y="1400277"/>
                </a:cubicBezTo>
                <a:cubicBezTo>
                  <a:pt x="95812" y="1394497"/>
                  <a:pt x="9314" y="1300138"/>
                  <a:pt x="0" y="1166893"/>
                </a:cubicBezTo>
                <a:cubicBezTo>
                  <a:pt x="-50433" y="976941"/>
                  <a:pt x="32038" y="787267"/>
                  <a:pt x="0" y="690803"/>
                </a:cubicBezTo>
                <a:cubicBezTo>
                  <a:pt x="-32038" y="594339"/>
                  <a:pt x="38579" y="454934"/>
                  <a:pt x="0" y="233384"/>
                </a:cubicBezTo>
                <a:close/>
              </a:path>
              <a:path w="3893174" h="1400277" stroke="0" extrusionOk="0">
                <a:moveTo>
                  <a:pt x="0" y="233384"/>
                </a:moveTo>
                <a:cubicBezTo>
                  <a:pt x="-11448" y="102173"/>
                  <a:pt x="101631" y="-593"/>
                  <a:pt x="233384" y="0"/>
                </a:cubicBezTo>
                <a:cubicBezTo>
                  <a:pt x="416803" y="-19773"/>
                  <a:pt x="535877" y="23545"/>
                  <a:pt x="770188" y="0"/>
                </a:cubicBezTo>
                <a:cubicBezTo>
                  <a:pt x="1004499" y="-23545"/>
                  <a:pt x="1087126" y="62996"/>
                  <a:pt x="1375519" y="0"/>
                </a:cubicBezTo>
                <a:cubicBezTo>
                  <a:pt x="1663912" y="-62996"/>
                  <a:pt x="1674484" y="14975"/>
                  <a:pt x="1946587" y="0"/>
                </a:cubicBezTo>
                <a:cubicBezTo>
                  <a:pt x="2218690" y="-14975"/>
                  <a:pt x="2186386" y="18215"/>
                  <a:pt x="2414862" y="0"/>
                </a:cubicBezTo>
                <a:cubicBezTo>
                  <a:pt x="2643338" y="-18215"/>
                  <a:pt x="2816154" y="63950"/>
                  <a:pt x="3020194" y="0"/>
                </a:cubicBezTo>
                <a:cubicBezTo>
                  <a:pt x="3224234" y="-63950"/>
                  <a:pt x="3373329" y="40158"/>
                  <a:pt x="3659790" y="0"/>
                </a:cubicBezTo>
                <a:cubicBezTo>
                  <a:pt x="3800643" y="-11177"/>
                  <a:pt x="3903784" y="109143"/>
                  <a:pt x="3893174" y="233384"/>
                </a:cubicBezTo>
                <a:cubicBezTo>
                  <a:pt x="3919205" y="395871"/>
                  <a:pt x="3880710" y="542477"/>
                  <a:pt x="3893174" y="690803"/>
                </a:cubicBezTo>
                <a:cubicBezTo>
                  <a:pt x="3905638" y="839129"/>
                  <a:pt x="3893104" y="1009308"/>
                  <a:pt x="3893174" y="1166893"/>
                </a:cubicBezTo>
                <a:cubicBezTo>
                  <a:pt x="3861320" y="1284693"/>
                  <a:pt x="3805366" y="1416975"/>
                  <a:pt x="3659790" y="1400277"/>
                </a:cubicBezTo>
                <a:cubicBezTo>
                  <a:pt x="3537122" y="1434505"/>
                  <a:pt x="3337967" y="1350337"/>
                  <a:pt x="3157250" y="1400277"/>
                </a:cubicBezTo>
                <a:cubicBezTo>
                  <a:pt x="2976533" y="1450217"/>
                  <a:pt x="2662499" y="1352906"/>
                  <a:pt x="2517655" y="1400277"/>
                </a:cubicBezTo>
                <a:cubicBezTo>
                  <a:pt x="2372811" y="1447648"/>
                  <a:pt x="2117961" y="1380025"/>
                  <a:pt x="1912323" y="1400277"/>
                </a:cubicBezTo>
                <a:cubicBezTo>
                  <a:pt x="1706685" y="1420529"/>
                  <a:pt x="1655481" y="1390527"/>
                  <a:pt x="1409783" y="1400277"/>
                </a:cubicBezTo>
                <a:cubicBezTo>
                  <a:pt x="1164085" y="1410027"/>
                  <a:pt x="1083773" y="1381843"/>
                  <a:pt x="907244" y="1400277"/>
                </a:cubicBezTo>
                <a:cubicBezTo>
                  <a:pt x="730715" y="1418711"/>
                  <a:pt x="566893" y="1325466"/>
                  <a:pt x="233384" y="1400277"/>
                </a:cubicBezTo>
                <a:cubicBezTo>
                  <a:pt x="124468" y="1380348"/>
                  <a:pt x="6786" y="1330344"/>
                  <a:pt x="0" y="1166893"/>
                </a:cubicBezTo>
                <a:cubicBezTo>
                  <a:pt x="-5699" y="988735"/>
                  <a:pt x="24596" y="845870"/>
                  <a:pt x="0" y="681468"/>
                </a:cubicBezTo>
                <a:cubicBezTo>
                  <a:pt x="-24596" y="517066"/>
                  <a:pt x="41277" y="410354"/>
                  <a:pt x="0" y="233384"/>
                </a:cubicBezTo>
                <a:close/>
              </a:path>
            </a:pathLst>
          </a:custGeom>
          <a:ln w="57150">
            <a:solidFill>
              <a:schemeClr val="bg1"/>
            </a:solidFill>
            <a:extLst>
              <a:ext uri="{C807C97D-BFC1-408E-A445-0C87EB9F89A2}">
                <ask:lineSketchStyleProps xmlns:ask="http://schemas.microsoft.com/office/drawing/2018/sketchyshapes" sd="108120720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Gaining and demonstrating knowledge, skills and behaviours and being fully trained in that job role.</a:t>
            </a:r>
          </a:p>
        </p:txBody>
      </p:sp>
      <p:sp>
        <p:nvSpPr>
          <p:cNvPr id="9" name="Rectangle: Rounded Corners 8">
            <a:extLst>
              <a:ext uri="{FF2B5EF4-FFF2-40B4-BE49-F238E27FC236}">
                <a16:creationId xmlns:a16="http://schemas.microsoft.com/office/drawing/2014/main" id="{CFB609C6-7FD4-D6E1-41E7-73B7BC747028}"/>
              </a:ext>
            </a:extLst>
          </p:cNvPr>
          <p:cNvSpPr/>
          <p:nvPr/>
        </p:nvSpPr>
        <p:spPr>
          <a:xfrm>
            <a:off x="6697744" y="3450577"/>
            <a:ext cx="3893174" cy="1494264"/>
          </a:xfrm>
          <a:custGeom>
            <a:avLst/>
            <a:gdLst>
              <a:gd name="connsiteX0" fmla="*/ 0 w 3893174"/>
              <a:gd name="connsiteY0" fmla="*/ 249049 h 1494264"/>
              <a:gd name="connsiteX1" fmla="*/ 249049 w 3893174"/>
              <a:gd name="connsiteY1" fmla="*/ 0 h 1494264"/>
              <a:gd name="connsiteX2" fmla="*/ 882797 w 3893174"/>
              <a:gd name="connsiteY2" fmla="*/ 0 h 1494264"/>
              <a:gd name="connsiteX3" fmla="*/ 1516544 w 3893174"/>
              <a:gd name="connsiteY3" fmla="*/ 0 h 1494264"/>
              <a:gd name="connsiteX4" fmla="*/ 2116341 w 3893174"/>
              <a:gd name="connsiteY4" fmla="*/ 0 h 1494264"/>
              <a:gd name="connsiteX5" fmla="*/ 2614285 w 3893174"/>
              <a:gd name="connsiteY5" fmla="*/ 0 h 1494264"/>
              <a:gd name="connsiteX6" fmla="*/ 3112230 w 3893174"/>
              <a:gd name="connsiteY6" fmla="*/ 0 h 1494264"/>
              <a:gd name="connsiteX7" fmla="*/ 3644125 w 3893174"/>
              <a:gd name="connsiteY7" fmla="*/ 0 h 1494264"/>
              <a:gd name="connsiteX8" fmla="*/ 3893174 w 3893174"/>
              <a:gd name="connsiteY8" fmla="*/ 249049 h 1494264"/>
              <a:gd name="connsiteX9" fmla="*/ 3893174 w 3893174"/>
              <a:gd name="connsiteY9" fmla="*/ 747132 h 1494264"/>
              <a:gd name="connsiteX10" fmla="*/ 3893174 w 3893174"/>
              <a:gd name="connsiteY10" fmla="*/ 1245215 h 1494264"/>
              <a:gd name="connsiteX11" fmla="*/ 3644125 w 3893174"/>
              <a:gd name="connsiteY11" fmla="*/ 1494264 h 1494264"/>
              <a:gd name="connsiteX12" fmla="*/ 3112230 w 3893174"/>
              <a:gd name="connsiteY12" fmla="*/ 1494264 h 1494264"/>
              <a:gd name="connsiteX13" fmla="*/ 2648236 w 3893174"/>
              <a:gd name="connsiteY13" fmla="*/ 1494264 h 1494264"/>
              <a:gd name="connsiteX14" fmla="*/ 2150292 w 3893174"/>
              <a:gd name="connsiteY14" fmla="*/ 1494264 h 1494264"/>
              <a:gd name="connsiteX15" fmla="*/ 1584446 w 3893174"/>
              <a:gd name="connsiteY15" fmla="*/ 1494264 h 1494264"/>
              <a:gd name="connsiteX16" fmla="*/ 950698 w 3893174"/>
              <a:gd name="connsiteY16" fmla="*/ 1494264 h 1494264"/>
              <a:gd name="connsiteX17" fmla="*/ 249049 w 3893174"/>
              <a:gd name="connsiteY17" fmla="*/ 1494264 h 1494264"/>
              <a:gd name="connsiteX18" fmla="*/ 0 w 3893174"/>
              <a:gd name="connsiteY18" fmla="*/ 1245215 h 1494264"/>
              <a:gd name="connsiteX19" fmla="*/ 0 w 3893174"/>
              <a:gd name="connsiteY19" fmla="*/ 767055 h 1494264"/>
              <a:gd name="connsiteX20" fmla="*/ 0 w 3893174"/>
              <a:gd name="connsiteY20" fmla="*/ 249049 h 149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3174" h="1494264" fill="none" extrusionOk="0">
                <a:moveTo>
                  <a:pt x="0" y="249049"/>
                </a:moveTo>
                <a:cubicBezTo>
                  <a:pt x="32874" y="106445"/>
                  <a:pt x="84172" y="7137"/>
                  <a:pt x="249049" y="0"/>
                </a:cubicBezTo>
                <a:cubicBezTo>
                  <a:pt x="515656" y="-32278"/>
                  <a:pt x="693195" y="24570"/>
                  <a:pt x="882797" y="0"/>
                </a:cubicBezTo>
                <a:cubicBezTo>
                  <a:pt x="1072399" y="-24570"/>
                  <a:pt x="1366500" y="73953"/>
                  <a:pt x="1516544" y="0"/>
                </a:cubicBezTo>
                <a:cubicBezTo>
                  <a:pt x="1666588" y="-73953"/>
                  <a:pt x="1855141" y="69860"/>
                  <a:pt x="2116341" y="0"/>
                </a:cubicBezTo>
                <a:cubicBezTo>
                  <a:pt x="2377541" y="-69860"/>
                  <a:pt x="2369035" y="56366"/>
                  <a:pt x="2614285" y="0"/>
                </a:cubicBezTo>
                <a:cubicBezTo>
                  <a:pt x="2859535" y="-56366"/>
                  <a:pt x="2907096" y="1306"/>
                  <a:pt x="3112230" y="0"/>
                </a:cubicBezTo>
                <a:cubicBezTo>
                  <a:pt x="3317364" y="-1306"/>
                  <a:pt x="3515490" y="22261"/>
                  <a:pt x="3644125" y="0"/>
                </a:cubicBezTo>
                <a:cubicBezTo>
                  <a:pt x="3764081" y="6470"/>
                  <a:pt x="3874247" y="133541"/>
                  <a:pt x="3893174" y="249049"/>
                </a:cubicBezTo>
                <a:cubicBezTo>
                  <a:pt x="3935835" y="404696"/>
                  <a:pt x="3852432" y="540286"/>
                  <a:pt x="3893174" y="747132"/>
                </a:cubicBezTo>
                <a:cubicBezTo>
                  <a:pt x="3933916" y="953978"/>
                  <a:pt x="3867914" y="1138723"/>
                  <a:pt x="3893174" y="1245215"/>
                </a:cubicBezTo>
                <a:cubicBezTo>
                  <a:pt x="3920396" y="1378339"/>
                  <a:pt x="3754373" y="1492343"/>
                  <a:pt x="3644125" y="1494264"/>
                </a:cubicBezTo>
                <a:cubicBezTo>
                  <a:pt x="3424202" y="1506953"/>
                  <a:pt x="3331385" y="1449974"/>
                  <a:pt x="3112230" y="1494264"/>
                </a:cubicBezTo>
                <a:cubicBezTo>
                  <a:pt x="2893075" y="1538554"/>
                  <a:pt x="2743178" y="1479781"/>
                  <a:pt x="2648236" y="1494264"/>
                </a:cubicBezTo>
                <a:cubicBezTo>
                  <a:pt x="2553294" y="1508747"/>
                  <a:pt x="2388639" y="1448770"/>
                  <a:pt x="2150292" y="1494264"/>
                </a:cubicBezTo>
                <a:cubicBezTo>
                  <a:pt x="1911945" y="1539758"/>
                  <a:pt x="1805849" y="1487650"/>
                  <a:pt x="1584446" y="1494264"/>
                </a:cubicBezTo>
                <a:cubicBezTo>
                  <a:pt x="1363043" y="1500878"/>
                  <a:pt x="1175457" y="1478338"/>
                  <a:pt x="950698" y="1494264"/>
                </a:cubicBezTo>
                <a:cubicBezTo>
                  <a:pt x="725939" y="1510190"/>
                  <a:pt x="480350" y="1452639"/>
                  <a:pt x="249049" y="1494264"/>
                </a:cubicBezTo>
                <a:cubicBezTo>
                  <a:pt x="117014" y="1492796"/>
                  <a:pt x="15864" y="1376232"/>
                  <a:pt x="0" y="1245215"/>
                </a:cubicBezTo>
                <a:cubicBezTo>
                  <a:pt x="-9095" y="1089350"/>
                  <a:pt x="57127" y="976844"/>
                  <a:pt x="0" y="767055"/>
                </a:cubicBezTo>
                <a:cubicBezTo>
                  <a:pt x="-57127" y="557266"/>
                  <a:pt x="61278" y="383143"/>
                  <a:pt x="0" y="249049"/>
                </a:cubicBezTo>
                <a:close/>
              </a:path>
              <a:path w="3893174" h="1494264" stroke="0" extrusionOk="0">
                <a:moveTo>
                  <a:pt x="0" y="249049"/>
                </a:moveTo>
                <a:cubicBezTo>
                  <a:pt x="30322" y="94694"/>
                  <a:pt x="131972" y="2299"/>
                  <a:pt x="249049" y="0"/>
                </a:cubicBezTo>
                <a:cubicBezTo>
                  <a:pt x="478615" y="-2811"/>
                  <a:pt x="592098" y="58078"/>
                  <a:pt x="746993" y="0"/>
                </a:cubicBezTo>
                <a:cubicBezTo>
                  <a:pt x="901888" y="-58078"/>
                  <a:pt x="1047477" y="52568"/>
                  <a:pt x="1312839" y="0"/>
                </a:cubicBezTo>
                <a:cubicBezTo>
                  <a:pt x="1578201" y="-52568"/>
                  <a:pt x="1655868" y="2621"/>
                  <a:pt x="1912636" y="0"/>
                </a:cubicBezTo>
                <a:cubicBezTo>
                  <a:pt x="2169404" y="-2621"/>
                  <a:pt x="2342493" y="27876"/>
                  <a:pt x="2478482" y="0"/>
                </a:cubicBezTo>
                <a:cubicBezTo>
                  <a:pt x="2614471" y="-27876"/>
                  <a:pt x="2890531" y="29716"/>
                  <a:pt x="3010377" y="0"/>
                </a:cubicBezTo>
                <a:cubicBezTo>
                  <a:pt x="3130224" y="-29716"/>
                  <a:pt x="3453946" y="46964"/>
                  <a:pt x="3644125" y="0"/>
                </a:cubicBezTo>
                <a:cubicBezTo>
                  <a:pt x="3786561" y="-14850"/>
                  <a:pt x="3896803" y="93304"/>
                  <a:pt x="3893174" y="249049"/>
                </a:cubicBezTo>
                <a:cubicBezTo>
                  <a:pt x="3911877" y="403226"/>
                  <a:pt x="3844765" y="492050"/>
                  <a:pt x="3893174" y="727209"/>
                </a:cubicBezTo>
                <a:cubicBezTo>
                  <a:pt x="3941583" y="962368"/>
                  <a:pt x="3875011" y="1129170"/>
                  <a:pt x="3893174" y="1245215"/>
                </a:cubicBezTo>
                <a:cubicBezTo>
                  <a:pt x="3899804" y="1381198"/>
                  <a:pt x="3769975" y="1519531"/>
                  <a:pt x="3644125" y="1494264"/>
                </a:cubicBezTo>
                <a:cubicBezTo>
                  <a:pt x="3529401" y="1507460"/>
                  <a:pt x="3246753" y="1459204"/>
                  <a:pt x="3112230" y="1494264"/>
                </a:cubicBezTo>
                <a:cubicBezTo>
                  <a:pt x="2977708" y="1529324"/>
                  <a:pt x="2823683" y="1471543"/>
                  <a:pt x="2648236" y="1494264"/>
                </a:cubicBezTo>
                <a:cubicBezTo>
                  <a:pt x="2472789" y="1516985"/>
                  <a:pt x="2283227" y="1445138"/>
                  <a:pt x="2082390" y="1494264"/>
                </a:cubicBezTo>
                <a:cubicBezTo>
                  <a:pt x="1881553" y="1543390"/>
                  <a:pt x="1732807" y="1487979"/>
                  <a:pt x="1618396" y="1494264"/>
                </a:cubicBezTo>
                <a:cubicBezTo>
                  <a:pt x="1503985" y="1500549"/>
                  <a:pt x="1193087" y="1469884"/>
                  <a:pt x="1018600" y="1494264"/>
                </a:cubicBezTo>
                <a:cubicBezTo>
                  <a:pt x="844113" y="1518644"/>
                  <a:pt x="422101" y="1408583"/>
                  <a:pt x="249049" y="1494264"/>
                </a:cubicBezTo>
                <a:cubicBezTo>
                  <a:pt x="122669" y="1514100"/>
                  <a:pt x="30638" y="1404984"/>
                  <a:pt x="0" y="1245215"/>
                </a:cubicBezTo>
                <a:cubicBezTo>
                  <a:pt x="-47159" y="1021138"/>
                  <a:pt x="36896" y="974796"/>
                  <a:pt x="0" y="757094"/>
                </a:cubicBezTo>
                <a:cubicBezTo>
                  <a:pt x="-36896" y="539392"/>
                  <a:pt x="15020" y="445334"/>
                  <a:pt x="0" y="249049"/>
                </a:cubicBezTo>
                <a:close/>
              </a:path>
            </a:pathLst>
          </a:custGeom>
          <a:ln w="57150">
            <a:solidFill>
              <a:schemeClr val="bg1"/>
            </a:solidFill>
            <a:extLst>
              <a:ext uri="{C807C97D-BFC1-408E-A445-0C87EB9F89A2}">
                <ask:lineSketchStyleProps xmlns:ask="http://schemas.microsoft.com/office/drawing/2018/sketchyshapes" sd="3374929669">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Progression onto another apprenticeship or a pathway into a future career. Many Managers and Owners were Apprentices.</a:t>
            </a:r>
          </a:p>
        </p:txBody>
      </p:sp>
      <p:sp>
        <p:nvSpPr>
          <p:cNvPr id="10" name="Rectangle: Rounded Corners 9">
            <a:extLst>
              <a:ext uri="{FF2B5EF4-FFF2-40B4-BE49-F238E27FC236}">
                <a16:creationId xmlns:a16="http://schemas.microsoft.com/office/drawing/2014/main" id="{05E887AB-6B05-9D8C-B3CE-5F10F9817D4C}"/>
              </a:ext>
            </a:extLst>
          </p:cNvPr>
          <p:cNvSpPr/>
          <p:nvPr/>
        </p:nvSpPr>
        <p:spPr>
          <a:xfrm>
            <a:off x="4595697" y="1612210"/>
            <a:ext cx="3233853" cy="1461867"/>
          </a:xfrm>
          <a:custGeom>
            <a:avLst/>
            <a:gdLst>
              <a:gd name="connsiteX0" fmla="*/ 0 w 3233853"/>
              <a:gd name="connsiteY0" fmla="*/ 243649 h 1461867"/>
              <a:gd name="connsiteX1" fmla="*/ 243649 w 3233853"/>
              <a:gd name="connsiteY1" fmla="*/ 0 h 1461867"/>
              <a:gd name="connsiteX2" fmla="*/ 792960 w 3233853"/>
              <a:gd name="connsiteY2" fmla="*/ 0 h 1461867"/>
              <a:gd name="connsiteX3" fmla="*/ 1259874 w 3233853"/>
              <a:gd name="connsiteY3" fmla="*/ 0 h 1461867"/>
              <a:gd name="connsiteX4" fmla="*/ 1809185 w 3233853"/>
              <a:gd name="connsiteY4" fmla="*/ 0 h 1461867"/>
              <a:gd name="connsiteX5" fmla="*/ 2358496 w 3233853"/>
              <a:gd name="connsiteY5" fmla="*/ 0 h 1461867"/>
              <a:gd name="connsiteX6" fmla="*/ 2990204 w 3233853"/>
              <a:gd name="connsiteY6" fmla="*/ 0 h 1461867"/>
              <a:gd name="connsiteX7" fmla="*/ 3233853 w 3233853"/>
              <a:gd name="connsiteY7" fmla="*/ 243649 h 1461867"/>
              <a:gd name="connsiteX8" fmla="*/ 3233853 w 3233853"/>
              <a:gd name="connsiteY8" fmla="*/ 740679 h 1461867"/>
              <a:gd name="connsiteX9" fmla="*/ 3233853 w 3233853"/>
              <a:gd name="connsiteY9" fmla="*/ 1218218 h 1461867"/>
              <a:gd name="connsiteX10" fmla="*/ 2990204 w 3233853"/>
              <a:gd name="connsiteY10" fmla="*/ 1461867 h 1461867"/>
              <a:gd name="connsiteX11" fmla="*/ 2413427 w 3233853"/>
              <a:gd name="connsiteY11" fmla="*/ 1461867 h 1461867"/>
              <a:gd name="connsiteX12" fmla="*/ 1836651 w 3233853"/>
              <a:gd name="connsiteY12" fmla="*/ 1461867 h 1461867"/>
              <a:gd name="connsiteX13" fmla="*/ 1232409 w 3233853"/>
              <a:gd name="connsiteY13" fmla="*/ 1461867 h 1461867"/>
              <a:gd name="connsiteX14" fmla="*/ 243649 w 3233853"/>
              <a:gd name="connsiteY14" fmla="*/ 1461867 h 1461867"/>
              <a:gd name="connsiteX15" fmla="*/ 0 w 3233853"/>
              <a:gd name="connsiteY15" fmla="*/ 1218218 h 1461867"/>
              <a:gd name="connsiteX16" fmla="*/ 0 w 3233853"/>
              <a:gd name="connsiteY16" fmla="*/ 721188 h 1461867"/>
              <a:gd name="connsiteX17" fmla="*/ 0 w 3233853"/>
              <a:gd name="connsiteY17" fmla="*/ 243649 h 146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3853" h="1461867" fill="none" extrusionOk="0">
                <a:moveTo>
                  <a:pt x="0" y="243649"/>
                </a:moveTo>
                <a:cubicBezTo>
                  <a:pt x="-6489" y="75835"/>
                  <a:pt x="116739" y="27151"/>
                  <a:pt x="243649" y="0"/>
                </a:cubicBezTo>
                <a:cubicBezTo>
                  <a:pt x="372940" y="-46272"/>
                  <a:pt x="532666" y="48088"/>
                  <a:pt x="792960" y="0"/>
                </a:cubicBezTo>
                <a:cubicBezTo>
                  <a:pt x="1053254" y="-48088"/>
                  <a:pt x="1099159" y="250"/>
                  <a:pt x="1259874" y="0"/>
                </a:cubicBezTo>
                <a:cubicBezTo>
                  <a:pt x="1420589" y="-250"/>
                  <a:pt x="1585959" y="49824"/>
                  <a:pt x="1809185" y="0"/>
                </a:cubicBezTo>
                <a:cubicBezTo>
                  <a:pt x="2032411" y="-49824"/>
                  <a:pt x="2231093" y="18449"/>
                  <a:pt x="2358496" y="0"/>
                </a:cubicBezTo>
                <a:cubicBezTo>
                  <a:pt x="2485899" y="-18449"/>
                  <a:pt x="2717281" y="29270"/>
                  <a:pt x="2990204" y="0"/>
                </a:cubicBezTo>
                <a:cubicBezTo>
                  <a:pt x="3129392" y="-18350"/>
                  <a:pt x="3238219" y="83432"/>
                  <a:pt x="3233853" y="243649"/>
                </a:cubicBezTo>
                <a:cubicBezTo>
                  <a:pt x="3246631" y="435330"/>
                  <a:pt x="3189238" y="637600"/>
                  <a:pt x="3233853" y="740679"/>
                </a:cubicBezTo>
                <a:cubicBezTo>
                  <a:pt x="3278468" y="843758"/>
                  <a:pt x="3177951" y="1090120"/>
                  <a:pt x="3233853" y="1218218"/>
                </a:cubicBezTo>
                <a:cubicBezTo>
                  <a:pt x="3233584" y="1361015"/>
                  <a:pt x="3156579" y="1458184"/>
                  <a:pt x="2990204" y="1461867"/>
                </a:cubicBezTo>
                <a:cubicBezTo>
                  <a:pt x="2794971" y="1519744"/>
                  <a:pt x="2626130" y="1406833"/>
                  <a:pt x="2413427" y="1461867"/>
                </a:cubicBezTo>
                <a:cubicBezTo>
                  <a:pt x="2200724" y="1516901"/>
                  <a:pt x="2049976" y="1419956"/>
                  <a:pt x="1836651" y="1461867"/>
                </a:cubicBezTo>
                <a:cubicBezTo>
                  <a:pt x="1623326" y="1503778"/>
                  <a:pt x="1465797" y="1413108"/>
                  <a:pt x="1232409" y="1461867"/>
                </a:cubicBezTo>
                <a:cubicBezTo>
                  <a:pt x="999021" y="1510626"/>
                  <a:pt x="656479" y="1392036"/>
                  <a:pt x="243649" y="1461867"/>
                </a:cubicBezTo>
                <a:cubicBezTo>
                  <a:pt x="74476" y="1471677"/>
                  <a:pt x="-8428" y="1357797"/>
                  <a:pt x="0" y="1218218"/>
                </a:cubicBezTo>
                <a:cubicBezTo>
                  <a:pt x="-16056" y="1002072"/>
                  <a:pt x="57953" y="830624"/>
                  <a:pt x="0" y="721188"/>
                </a:cubicBezTo>
                <a:cubicBezTo>
                  <a:pt x="-57953" y="611752"/>
                  <a:pt x="26339" y="411182"/>
                  <a:pt x="0" y="243649"/>
                </a:cubicBezTo>
                <a:close/>
              </a:path>
              <a:path w="3233853" h="1461867" stroke="0" extrusionOk="0">
                <a:moveTo>
                  <a:pt x="0" y="243649"/>
                </a:moveTo>
                <a:cubicBezTo>
                  <a:pt x="-22197" y="109707"/>
                  <a:pt x="102530" y="21213"/>
                  <a:pt x="243649" y="0"/>
                </a:cubicBezTo>
                <a:cubicBezTo>
                  <a:pt x="371357" y="-25677"/>
                  <a:pt x="612458" y="38413"/>
                  <a:pt x="710563" y="0"/>
                </a:cubicBezTo>
                <a:cubicBezTo>
                  <a:pt x="808668" y="-38413"/>
                  <a:pt x="1036029" y="12824"/>
                  <a:pt x="1259874" y="0"/>
                </a:cubicBezTo>
                <a:cubicBezTo>
                  <a:pt x="1483719" y="-12824"/>
                  <a:pt x="1542193" y="30917"/>
                  <a:pt x="1809185" y="0"/>
                </a:cubicBezTo>
                <a:cubicBezTo>
                  <a:pt x="2076177" y="-30917"/>
                  <a:pt x="2168696" y="2941"/>
                  <a:pt x="2276100" y="0"/>
                </a:cubicBezTo>
                <a:cubicBezTo>
                  <a:pt x="2383504" y="-2941"/>
                  <a:pt x="2787301" y="61967"/>
                  <a:pt x="2990204" y="0"/>
                </a:cubicBezTo>
                <a:cubicBezTo>
                  <a:pt x="3129574" y="29266"/>
                  <a:pt x="3246331" y="77927"/>
                  <a:pt x="3233853" y="243649"/>
                </a:cubicBezTo>
                <a:cubicBezTo>
                  <a:pt x="3236314" y="414015"/>
                  <a:pt x="3231187" y="523635"/>
                  <a:pt x="3233853" y="721188"/>
                </a:cubicBezTo>
                <a:cubicBezTo>
                  <a:pt x="3236519" y="918741"/>
                  <a:pt x="3217081" y="1079730"/>
                  <a:pt x="3233853" y="1218218"/>
                </a:cubicBezTo>
                <a:cubicBezTo>
                  <a:pt x="3248610" y="1335287"/>
                  <a:pt x="3104809" y="1457198"/>
                  <a:pt x="2990204" y="1461867"/>
                </a:cubicBezTo>
                <a:cubicBezTo>
                  <a:pt x="2842468" y="1513803"/>
                  <a:pt x="2658841" y="1459522"/>
                  <a:pt x="2413427" y="1461867"/>
                </a:cubicBezTo>
                <a:cubicBezTo>
                  <a:pt x="2168013" y="1464212"/>
                  <a:pt x="2127113" y="1402200"/>
                  <a:pt x="1891582" y="1461867"/>
                </a:cubicBezTo>
                <a:cubicBezTo>
                  <a:pt x="1656051" y="1521534"/>
                  <a:pt x="1616121" y="1402149"/>
                  <a:pt x="1342271" y="1461867"/>
                </a:cubicBezTo>
                <a:cubicBezTo>
                  <a:pt x="1068421" y="1521585"/>
                  <a:pt x="1002887" y="1439969"/>
                  <a:pt x="875357" y="1461867"/>
                </a:cubicBezTo>
                <a:cubicBezTo>
                  <a:pt x="747827" y="1483765"/>
                  <a:pt x="518203" y="1434138"/>
                  <a:pt x="243649" y="1461867"/>
                </a:cubicBezTo>
                <a:cubicBezTo>
                  <a:pt x="88972" y="1448950"/>
                  <a:pt x="-17325" y="1328332"/>
                  <a:pt x="0" y="1218218"/>
                </a:cubicBezTo>
                <a:cubicBezTo>
                  <a:pt x="-981" y="1066640"/>
                  <a:pt x="3963" y="941901"/>
                  <a:pt x="0" y="750425"/>
                </a:cubicBezTo>
                <a:cubicBezTo>
                  <a:pt x="-3963" y="558949"/>
                  <a:pt x="4198" y="444869"/>
                  <a:pt x="0" y="243649"/>
                </a:cubicBezTo>
                <a:close/>
              </a:path>
            </a:pathLst>
          </a:custGeom>
          <a:ln w="57150">
            <a:solidFill>
              <a:schemeClr val="bg1"/>
            </a:solidFill>
            <a:extLst>
              <a:ext uri="{C807C97D-BFC1-408E-A445-0C87EB9F89A2}">
                <ask:lineSketchStyleProps xmlns:ask="http://schemas.microsoft.com/office/drawing/2018/sketchyshapes" sd="42568343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Transferable Skills to take with you across your working life.</a:t>
            </a:r>
          </a:p>
        </p:txBody>
      </p:sp>
      <p:sp>
        <p:nvSpPr>
          <p:cNvPr id="11" name="Rectangle: Rounded Corners 10">
            <a:extLst>
              <a:ext uri="{FF2B5EF4-FFF2-40B4-BE49-F238E27FC236}">
                <a16:creationId xmlns:a16="http://schemas.microsoft.com/office/drawing/2014/main" id="{354AB135-8AD2-2B32-640B-51C4CC51DD7E}"/>
              </a:ext>
            </a:extLst>
          </p:cNvPr>
          <p:cNvSpPr/>
          <p:nvPr/>
        </p:nvSpPr>
        <p:spPr>
          <a:xfrm>
            <a:off x="6058394" y="5343036"/>
            <a:ext cx="3758161" cy="1142678"/>
          </a:xfrm>
          <a:custGeom>
            <a:avLst/>
            <a:gdLst>
              <a:gd name="connsiteX0" fmla="*/ 0 w 3758161"/>
              <a:gd name="connsiteY0" fmla="*/ 190450 h 1142678"/>
              <a:gd name="connsiteX1" fmla="*/ 190450 w 3758161"/>
              <a:gd name="connsiteY1" fmla="*/ 0 h 1142678"/>
              <a:gd name="connsiteX2" fmla="*/ 685782 w 3758161"/>
              <a:gd name="connsiteY2" fmla="*/ 0 h 1142678"/>
              <a:gd name="connsiteX3" fmla="*/ 1248658 w 3758161"/>
              <a:gd name="connsiteY3" fmla="*/ 0 h 1142678"/>
              <a:gd name="connsiteX4" fmla="*/ 1811535 w 3758161"/>
              <a:gd name="connsiteY4" fmla="*/ 0 h 1142678"/>
              <a:gd name="connsiteX5" fmla="*/ 2273094 w 3758161"/>
              <a:gd name="connsiteY5" fmla="*/ 0 h 1142678"/>
              <a:gd name="connsiteX6" fmla="*/ 2869744 w 3758161"/>
              <a:gd name="connsiteY6" fmla="*/ 0 h 1142678"/>
              <a:gd name="connsiteX7" fmla="*/ 3567711 w 3758161"/>
              <a:gd name="connsiteY7" fmla="*/ 0 h 1142678"/>
              <a:gd name="connsiteX8" fmla="*/ 3758161 w 3758161"/>
              <a:gd name="connsiteY8" fmla="*/ 190450 h 1142678"/>
              <a:gd name="connsiteX9" fmla="*/ 3758161 w 3758161"/>
              <a:gd name="connsiteY9" fmla="*/ 578957 h 1142678"/>
              <a:gd name="connsiteX10" fmla="*/ 3758161 w 3758161"/>
              <a:gd name="connsiteY10" fmla="*/ 952228 h 1142678"/>
              <a:gd name="connsiteX11" fmla="*/ 3567711 w 3758161"/>
              <a:gd name="connsiteY11" fmla="*/ 1142678 h 1142678"/>
              <a:gd name="connsiteX12" fmla="*/ 2937289 w 3758161"/>
              <a:gd name="connsiteY12" fmla="*/ 1142678 h 1142678"/>
              <a:gd name="connsiteX13" fmla="*/ 2475730 w 3758161"/>
              <a:gd name="connsiteY13" fmla="*/ 1142678 h 1142678"/>
              <a:gd name="connsiteX14" fmla="*/ 1980398 w 3758161"/>
              <a:gd name="connsiteY14" fmla="*/ 1142678 h 1142678"/>
              <a:gd name="connsiteX15" fmla="*/ 1417521 w 3758161"/>
              <a:gd name="connsiteY15" fmla="*/ 1142678 h 1142678"/>
              <a:gd name="connsiteX16" fmla="*/ 787099 w 3758161"/>
              <a:gd name="connsiteY16" fmla="*/ 1142678 h 1142678"/>
              <a:gd name="connsiteX17" fmla="*/ 190450 w 3758161"/>
              <a:gd name="connsiteY17" fmla="*/ 1142678 h 1142678"/>
              <a:gd name="connsiteX18" fmla="*/ 0 w 3758161"/>
              <a:gd name="connsiteY18" fmla="*/ 952228 h 1142678"/>
              <a:gd name="connsiteX19" fmla="*/ 0 w 3758161"/>
              <a:gd name="connsiteY19" fmla="*/ 594192 h 1142678"/>
              <a:gd name="connsiteX20" fmla="*/ 0 w 3758161"/>
              <a:gd name="connsiteY20" fmla="*/ 190450 h 11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58161" h="1142678" fill="none" extrusionOk="0">
                <a:moveTo>
                  <a:pt x="0" y="190450"/>
                </a:moveTo>
                <a:cubicBezTo>
                  <a:pt x="2160" y="108156"/>
                  <a:pt x="74383" y="11352"/>
                  <a:pt x="190450" y="0"/>
                </a:cubicBezTo>
                <a:cubicBezTo>
                  <a:pt x="352208" y="-28025"/>
                  <a:pt x="533005" y="35535"/>
                  <a:pt x="685782" y="0"/>
                </a:cubicBezTo>
                <a:cubicBezTo>
                  <a:pt x="838559" y="-35535"/>
                  <a:pt x="981105" y="19209"/>
                  <a:pt x="1248658" y="0"/>
                </a:cubicBezTo>
                <a:cubicBezTo>
                  <a:pt x="1516211" y="-19209"/>
                  <a:pt x="1645307" y="20843"/>
                  <a:pt x="1811535" y="0"/>
                </a:cubicBezTo>
                <a:cubicBezTo>
                  <a:pt x="1977763" y="-20843"/>
                  <a:pt x="2171565" y="27168"/>
                  <a:pt x="2273094" y="0"/>
                </a:cubicBezTo>
                <a:cubicBezTo>
                  <a:pt x="2374623" y="-27168"/>
                  <a:pt x="2606604" y="393"/>
                  <a:pt x="2869744" y="0"/>
                </a:cubicBezTo>
                <a:cubicBezTo>
                  <a:pt x="3132884" y="-393"/>
                  <a:pt x="3363078" y="41451"/>
                  <a:pt x="3567711" y="0"/>
                </a:cubicBezTo>
                <a:cubicBezTo>
                  <a:pt x="3664087" y="1288"/>
                  <a:pt x="3754730" y="74454"/>
                  <a:pt x="3758161" y="190450"/>
                </a:cubicBezTo>
                <a:cubicBezTo>
                  <a:pt x="3774859" y="328950"/>
                  <a:pt x="3744300" y="450960"/>
                  <a:pt x="3758161" y="578957"/>
                </a:cubicBezTo>
                <a:cubicBezTo>
                  <a:pt x="3772022" y="706954"/>
                  <a:pt x="3747119" y="842690"/>
                  <a:pt x="3758161" y="952228"/>
                </a:cubicBezTo>
                <a:cubicBezTo>
                  <a:pt x="3763904" y="1047413"/>
                  <a:pt x="3673786" y="1155927"/>
                  <a:pt x="3567711" y="1142678"/>
                </a:cubicBezTo>
                <a:cubicBezTo>
                  <a:pt x="3317452" y="1186100"/>
                  <a:pt x="3191853" y="1071181"/>
                  <a:pt x="2937289" y="1142678"/>
                </a:cubicBezTo>
                <a:cubicBezTo>
                  <a:pt x="2682725" y="1214175"/>
                  <a:pt x="2642221" y="1126791"/>
                  <a:pt x="2475730" y="1142678"/>
                </a:cubicBezTo>
                <a:cubicBezTo>
                  <a:pt x="2309239" y="1158565"/>
                  <a:pt x="2137615" y="1137385"/>
                  <a:pt x="1980398" y="1142678"/>
                </a:cubicBezTo>
                <a:cubicBezTo>
                  <a:pt x="1823181" y="1147971"/>
                  <a:pt x="1697815" y="1131574"/>
                  <a:pt x="1417521" y="1142678"/>
                </a:cubicBezTo>
                <a:cubicBezTo>
                  <a:pt x="1137227" y="1153782"/>
                  <a:pt x="1071208" y="1068151"/>
                  <a:pt x="787099" y="1142678"/>
                </a:cubicBezTo>
                <a:cubicBezTo>
                  <a:pt x="502990" y="1217205"/>
                  <a:pt x="427541" y="1106853"/>
                  <a:pt x="190450" y="1142678"/>
                </a:cubicBezTo>
                <a:cubicBezTo>
                  <a:pt x="74088" y="1150961"/>
                  <a:pt x="7940" y="1065443"/>
                  <a:pt x="0" y="952228"/>
                </a:cubicBezTo>
                <a:cubicBezTo>
                  <a:pt x="-20774" y="860756"/>
                  <a:pt x="27050" y="720081"/>
                  <a:pt x="0" y="594192"/>
                </a:cubicBezTo>
                <a:cubicBezTo>
                  <a:pt x="-27050" y="468303"/>
                  <a:pt x="41527" y="363448"/>
                  <a:pt x="0" y="190450"/>
                </a:cubicBezTo>
                <a:close/>
              </a:path>
              <a:path w="3758161" h="1142678" stroke="0" extrusionOk="0">
                <a:moveTo>
                  <a:pt x="0" y="190450"/>
                </a:moveTo>
                <a:cubicBezTo>
                  <a:pt x="3301" y="111163"/>
                  <a:pt x="88031" y="-9583"/>
                  <a:pt x="190450" y="0"/>
                </a:cubicBezTo>
                <a:cubicBezTo>
                  <a:pt x="424441" y="-32126"/>
                  <a:pt x="568011" y="6212"/>
                  <a:pt x="820872" y="0"/>
                </a:cubicBezTo>
                <a:cubicBezTo>
                  <a:pt x="1073733" y="-6212"/>
                  <a:pt x="1152621" y="27220"/>
                  <a:pt x="1316204" y="0"/>
                </a:cubicBezTo>
                <a:cubicBezTo>
                  <a:pt x="1479787" y="-27220"/>
                  <a:pt x="1717513" y="7443"/>
                  <a:pt x="1845308" y="0"/>
                </a:cubicBezTo>
                <a:cubicBezTo>
                  <a:pt x="1973103" y="-7443"/>
                  <a:pt x="2290858" y="29357"/>
                  <a:pt x="2441957" y="0"/>
                </a:cubicBezTo>
                <a:cubicBezTo>
                  <a:pt x="2593056" y="-29357"/>
                  <a:pt x="2731794" y="10336"/>
                  <a:pt x="2903516" y="0"/>
                </a:cubicBezTo>
                <a:cubicBezTo>
                  <a:pt x="3075238" y="-10336"/>
                  <a:pt x="3298219" y="68323"/>
                  <a:pt x="3567711" y="0"/>
                </a:cubicBezTo>
                <a:cubicBezTo>
                  <a:pt x="3693142" y="6687"/>
                  <a:pt x="3769508" y="83348"/>
                  <a:pt x="3758161" y="190450"/>
                </a:cubicBezTo>
                <a:cubicBezTo>
                  <a:pt x="3777909" y="319604"/>
                  <a:pt x="3743429" y="454401"/>
                  <a:pt x="3758161" y="578957"/>
                </a:cubicBezTo>
                <a:cubicBezTo>
                  <a:pt x="3772893" y="703513"/>
                  <a:pt x="3723552" y="811059"/>
                  <a:pt x="3758161" y="952228"/>
                </a:cubicBezTo>
                <a:cubicBezTo>
                  <a:pt x="3757448" y="1029853"/>
                  <a:pt x="3675610" y="1169439"/>
                  <a:pt x="3567711" y="1142678"/>
                </a:cubicBezTo>
                <a:cubicBezTo>
                  <a:pt x="3444827" y="1153756"/>
                  <a:pt x="3331123" y="1089893"/>
                  <a:pt x="3106152" y="1142678"/>
                </a:cubicBezTo>
                <a:cubicBezTo>
                  <a:pt x="2881181" y="1195463"/>
                  <a:pt x="2682927" y="1090847"/>
                  <a:pt x="2543275" y="1142678"/>
                </a:cubicBezTo>
                <a:cubicBezTo>
                  <a:pt x="2403623" y="1194509"/>
                  <a:pt x="2195045" y="1118198"/>
                  <a:pt x="1980398" y="1142678"/>
                </a:cubicBezTo>
                <a:cubicBezTo>
                  <a:pt x="1765751" y="1167158"/>
                  <a:pt x="1681439" y="1100456"/>
                  <a:pt x="1518839" y="1142678"/>
                </a:cubicBezTo>
                <a:cubicBezTo>
                  <a:pt x="1356239" y="1184900"/>
                  <a:pt x="1250031" y="1121510"/>
                  <a:pt x="989735" y="1142678"/>
                </a:cubicBezTo>
                <a:cubicBezTo>
                  <a:pt x="729439" y="1163846"/>
                  <a:pt x="422856" y="1072047"/>
                  <a:pt x="190450" y="1142678"/>
                </a:cubicBezTo>
                <a:cubicBezTo>
                  <a:pt x="85046" y="1172723"/>
                  <a:pt x="10" y="1062544"/>
                  <a:pt x="0" y="952228"/>
                </a:cubicBezTo>
                <a:cubicBezTo>
                  <a:pt x="-37828" y="777009"/>
                  <a:pt x="10182" y="672518"/>
                  <a:pt x="0" y="586575"/>
                </a:cubicBezTo>
                <a:cubicBezTo>
                  <a:pt x="-10182" y="500632"/>
                  <a:pt x="31120" y="298809"/>
                  <a:pt x="0" y="190450"/>
                </a:cubicBezTo>
                <a:close/>
              </a:path>
            </a:pathLst>
          </a:custGeom>
          <a:ln w="57150">
            <a:solidFill>
              <a:schemeClr val="bg1"/>
            </a:solidFill>
            <a:extLst>
              <a:ext uri="{C807C97D-BFC1-408E-A445-0C87EB9F89A2}">
                <ask:lineSketchStyleProps xmlns:ask="http://schemas.microsoft.com/office/drawing/2018/sketchyshapes" sd="223213326">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Apprenticeships take 1 to 5 years to complete depending on the level.</a:t>
            </a:r>
          </a:p>
        </p:txBody>
      </p:sp>
      <p:sp>
        <p:nvSpPr>
          <p:cNvPr id="14" name="Rectangle: Rounded Corners 13">
            <a:extLst>
              <a:ext uri="{FF2B5EF4-FFF2-40B4-BE49-F238E27FC236}">
                <a16:creationId xmlns:a16="http://schemas.microsoft.com/office/drawing/2014/main" id="{72AF0103-E5FD-A059-AEAA-6FCC178E3B58}"/>
              </a:ext>
            </a:extLst>
          </p:cNvPr>
          <p:cNvSpPr/>
          <p:nvPr/>
        </p:nvSpPr>
        <p:spPr>
          <a:xfrm>
            <a:off x="955049" y="5281628"/>
            <a:ext cx="3758162" cy="1142678"/>
          </a:xfrm>
          <a:custGeom>
            <a:avLst/>
            <a:gdLst>
              <a:gd name="connsiteX0" fmla="*/ 0 w 3758162"/>
              <a:gd name="connsiteY0" fmla="*/ 190450 h 1142678"/>
              <a:gd name="connsiteX1" fmla="*/ 190450 w 3758162"/>
              <a:gd name="connsiteY1" fmla="*/ 0 h 1142678"/>
              <a:gd name="connsiteX2" fmla="*/ 820872 w 3758162"/>
              <a:gd name="connsiteY2" fmla="*/ 0 h 1142678"/>
              <a:gd name="connsiteX3" fmla="*/ 1417522 w 3758162"/>
              <a:gd name="connsiteY3" fmla="*/ 0 h 1142678"/>
              <a:gd name="connsiteX4" fmla="*/ 1946626 w 3758162"/>
              <a:gd name="connsiteY4" fmla="*/ 0 h 1142678"/>
              <a:gd name="connsiteX5" fmla="*/ 2509503 w 3758162"/>
              <a:gd name="connsiteY5" fmla="*/ 0 h 1142678"/>
              <a:gd name="connsiteX6" fmla="*/ 3567712 w 3758162"/>
              <a:gd name="connsiteY6" fmla="*/ 0 h 1142678"/>
              <a:gd name="connsiteX7" fmla="*/ 3758162 w 3758162"/>
              <a:gd name="connsiteY7" fmla="*/ 190450 h 1142678"/>
              <a:gd name="connsiteX8" fmla="*/ 3758162 w 3758162"/>
              <a:gd name="connsiteY8" fmla="*/ 586575 h 1142678"/>
              <a:gd name="connsiteX9" fmla="*/ 3758162 w 3758162"/>
              <a:gd name="connsiteY9" fmla="*/ 952228 h 1142678"/>
              <a:gd name="connsiteX10" fmla="*/ 3567712 w 3758162"/>
              <a:gd name="connsiteY10" fmla="*/ 1142678 h 1142678"/>
              <a:gd name="connsiteX11" fmla="*/ 3038608 w 3758162"/>
              <a:gd name="connsiteY11" fmla="*/ 1142678 h 1142678"/>
              <a:gd name="connsiteX12" fmla="*/ 2543276 w 3758162"/>
              <a:gd name="connsiteY12" fmla="*/ 1142678 h 1142678"/>
              <a:gd name="connsiteX13" fmla="*/ 2014171 w 3758162"/>
              <a:gd name="connsiteY13" fmla="*/ 1142678 h 1142678"/>
              <a:gd name="connsiteX14" fmla="*/ 1417522 w 3758162"/>
              <a:gd name="connsiteY14" fmla="*/ 1142678 h 1142678"/>
              <a:gd name="connsiteX15" fmla="*/ 955963 w 3758162"/>
              <a:gd name="connsiteY15" fmla="*/ 1142678 h 1142678"/>
              <a:gd name="connsiteX16" fmla="*/ 190450 w 3758162"/>
              <a:gd name="connsiteY16" fmla="*/ 1142678 h 1142678"/>
              <a:gd name="connsiteX17" fmla="*/ 0 w 3758162"/>
              <a:gd name="connsiteY17" fmla="*/ 952228 h 1142678"/>
              <a:gd name="connsiteX18" fmla="*/ 0 w 3758162"/>
              <a:gd name="connsiteY18" fmla="*/ 556103 h 1142678"/>
              <a:gd name="connsiteX19" fmla="*/ 0 w 3758162"/>
              <a:gd name="connsiteY19" fmla="*/ 190450 h 11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8162" h="1142678" fill="none" extrusionOk="0">
                <a:moveTo>
                  <a:pt x="0" y="190450"/>
                </a:moveTo>
                <a:cubicBezTo>
                  <a:pt x="-6138" y="59580"/>
                  <a:pt x="71278" y="16219"/>
                  <a:pt x="190450" y="0"/>
                </a:cubicBezTo>
                <a:cubicBezTo>
                  <a:pt x="325652" y="-70136"/>
                  <a:pt x="614513" y="10689"/>
                  <a:pt x="820872" y="0"/>
                </a:cubicBezTo>
                <a:cubicBezTo>
                  <a:pt x="1027231" y="-10689"/>
                  <a:pt x="1229031" y="51154"/>
                  <a:pt x="1417522" y="0"/>
                </a:cubicBezTo>
                <a:cubicBezTo>
                  <a:pt x="1606013" y="-51154"/>
                  <a:pt x="1759376" y="7501"/>
                  <a:pt x="1946626" y="0"/>
                </a:cubicBezTo>
                <a:cubicBezTo>
                  <a:pt x="2133876" y="-7501"/>
                  <a:pt x="2290609" y="22844"/>
                  <a:pt x="2509503" y="0"/>
                </a:cubicBezTo>
                <a:cubicBezTo>
                  <a:pt x="2728397" y="-22844"/>
                  <a:pt x="3337480" y="50127"/>
                  <a:pt x="3567712" y="0"/>
                </a:cubicBezTo>
                <a:cubicBezTo>
                  <a:pt x="3683188" y="-22214"/>
                  <a:pt x="3761773" y="108753"/>
                  <a:pt x="3758162" y="190450"/>
                </a:cubicBezTo>
                <a:cubicBezTo>
                  <a:pt x="3802556" y="293540"/>
                  <a:pt x="3753029" y="464696"/>
                  <a:pt x="3758162" y="586575"/>
                </a:cubicBezTo>
                <a:cubicBezTo>
                  <a:pt x="3763295" y="708454"/>
                  <a:pt x="3727642" y="826154"/>
                  <a:pt x="3758162" y="952228"/>
                </a:cubicBezTo>
                <a:cubicBezTo>
                  <a:pt x="3727322" y="1058383"/>
                  <a:pt x="3670711" y="1144648"/>
                  <a:pt x="3567712" y="1142678"/>
                </a:cubicBezTo>
                <a:cubicBezTo>
                  <a:pt x="3359960" y="1144738"/>
                  <a:pt x="3181054" y="1090972"/>
                  <a:pt x="3038608" y="1142678"/>
                </a:cubicBezTo>
                <a:cubicBezTo>
                  <a:pt x="2896162" y="1194384"/>
                  <a:pt x="2726113" y="1130663"/>
                  <a:pt x="2543276" y="1142678"/>
                </a:cubicBezTo>
                <a:cubicBezTo>
                  <a:pt x="2360439" y="1154693"/>
                  <a:pt x="2201078" y="1087332"/>
                  <a:pt x="2014171" y="1142678"/>
                </a:cubicBezTo>
                <a:cubicBezTo>
                  <a:pt x="1827265" y="1198024"/>
                  <a:pt x="1570223" y="1076082"/>
                  <a:pt x="1417522" y="1142678"/>
                </a:cubicBezTo>
                <a:cubicBezTo>
                  <a:pt x="1264821" y="1209274"/>
                  <a:pt x="1094472" y="1117469"/>
                  <a:pt x="955963" y="1142678"/>
                </a:cubicBezTo>
                <a:cubicBezTo>
                  <a:pt x="817454" y="1167887"/>
                  <a:pt x="454187" y="1127944"/>
                  <a:pt x="190450" y="1142678"/>
                </a:cubicBezTo>
                <a:cubicBezTo>
                  <a:pt x="76223" y="1127432"/>
                  <a:pt x="745" y="1059559"/>
                  <a:pt x="0" y="952228"/>
                </a:cubicBezTo>
                <a:cubicBezTo>
                  <a:pt x="-31543" y="797261"/>
                  <a:pt x="25202" y="682060"/>
                  <a:pt x="0" y="556103"/>
                </a:cubicBezTo>
                <a:cubicBezTo>
                  <a:pt x="-25202" y="430147"/>
                  <a:pt x="25143" y="272010"/>
                  <a:pt x="0" y="190450"/>
                </a:cubicBezTo>
                <a:close/>
              </a:path>
              <a:path w="3758162" h="1142678" stroke="0" extrusionOk="0">
                <a:moveTo>
                  <a:pt x="0" y="190450"/>
                </a:moveTo>
                <a:cubicBezTo>
                  <a:pt x="2612" y="84601"/>
                  <a:pt x="99406" y="-19931"/>
                  <a:pt x="190450" y="0"/>
                </a:cubicBezTo>
                <a:cubicBezTo>
                  <a:pt x="403294" y="-51168"/>
                  <a:pt x="605006" y="37949"/>
                  <a:pt x="719554" y="0"/>
                </a:cubicBezTo>
                <a:cubicBezTo>
                  <a:pt x="834102" y="-37949"/>
                  <a:pt x="1120551" y="30261"/>
                  <a:pt x="1349977" y="0"/>
                </a:cubicBezTo>
                <a:cubicBezTo>
                  <a:pt x="1579403" y="-30261"/>
                  <a:pt x="1810097" y="21398"/>
                  <a:pt x="1946626" y="0"/>
                </a:cubicBezTo>
                <a:cubicBezTo>
                  <a:pt x="2083155" y="-21398"/>
                  <a:pt x="2220644" y="50914"/>
                  <a:pt x="2441958" y="0"/>
                </a:cubicBezTo>
                <a:cubicBezTo>
                  <a:pt x="2663272" y="-50914"/>
                  <a:pt x="2758080" y="12586"/>
                  <a:pt x="2937290" y="0"/>
                </a:cubicBezTo>
                <a:cubicBezTo>
                  <a:pt x="3116500" y="-12586"/>
                  <a:pt x="3325393" y="60713"/>
                  <a:pt x="3567712" y="0"/>
                </a:cubicBezTo>
                <a:cubicBezTo>
                  <a:pt x="3703710" y="4396"/>
                  <a:pt x="3769982" y="81664"/>
                  <a:pt x="3758162" y="190450"/>
                </a:cubicBezTo>
                <a:cubicBezTo>
                  <a:pt x="3782071" y="367549"/>
                  <a:pt x="3730243" y="417586"/>
                  <a:pt x="3758162" y="563721"/>
                </a:cubicBezTo>
                <a:cubicBezTo>
                  <a:pt x="3786081" y="709856"/>
                  <a:pt x="3720453" y="868064"/>
                  <a:pt x="3758162" y="952228"/>
                </a:cubicBezTo>
                <a:cubicBezTo>
                  <a:pt x="3769547" y="1058462"/>
                  <a:pt x="3659861" y="1128048"/>
                  <a:pt x="3567712" y="1142678"/>
                </a:cubicBezTo>
                <a:cubicBezTo>
                  <a:pt x="3442577" y="1193292"/>
                  <a:pt x="3301432" y="1094139"/>
                  <a:pt x="3106153" y="1142678"/>
                </a:cubicBezTo>
                <a:cubicBezTo>
                  <a:pt x="2910874" y="1191217"/>
                  <a:pt x="2714338" y="1097515"/>
                  <a:pt x="2475731" y="1142678"/>
                </a:cubicBezTo>
                <a:cubicBezTo>
                  <a:pt x="2237124" y="1187841"/>
                  <a:pt x="2163569" y="1089741"/>
                  <a:pt x="2014171" y="1142678"/>
                </a:cubicBezTo>
                <a:cubicBezTo>
                  <a:pt x="1864773" y="1195615"/>
                  <a:pt x="1564000" y="1130586"/>
                  <a:pt x="1383749" y="1142678"/>
                </a:cubicBezTo>
                <a:cubicBezTo>
                  <a:pt x="1203498" y="1154770"/>
                  <a:pt x="1084192" y="1101349"/>
                  <a:pt x="922190" y="1142678"/>
                </a:cubicBezTo>
                <a:cubicBezTo>
                  <a:pt x="760188" y="1184007"/>
                  <a:pt x="347820" y="1064586"/>
                  <a:pt x="190450" y="1142678"/>
                </a:cubicBezTo>
                <a:cubicBezTo>
                  <a:pt x="90083" y="1149020"/>
                  <a:pt x="-15042" y="1034337"/>
                  <a:pt x="0" y="952228"/>
                </a:cubicBezTo>
                <a:cubicBezTo>
                  <a:pt x="-12473" y="792323"/>
                  <a:pt x="7516" y="687545"/>
                  <a:pt x="0" y="578957"/>
                </a:cubicBezTo>
                <a:cubicBezTo>
                  <a:pt x="-7516" y="470369"/>
                  <a:pt x="41354" y="378908"/>
                  <a:pt x="0" y="190450"/>
                </a:cubicBezTo>
                <a:close/>
              </a:path>
            </a:pathLst>
          </a:custGeom>
          <a:ln w="57150">
            <a:solidFill>
              <a:schemeClr val="bg1"/>
            </a:solidFill>
            <a:extLst>
              <a:ext uri="{C807C97D-BFC1-408E-A445-0C87EB9F89A2}">
                <ask:lineSketchStyleProps xmlns:ask="http://schemas.microsoft.com/office/drawing/2018/sketchyshapes" sd="2317852408">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Apprenticeships are for those 16+ and available for anyone at any level.</a:t>
            </a:r>
          </a:p>
        </p:txBody>
      </p:sp>
    </p:spTree>
    <p:extLst>
      <p:ext uri="{BB962C8B-B14F-4D97-AF65-F5344CB8AC3E}">
        <p14:creationId xmlns:p14="http://schemas.microsoft.com/office/powerpoint/2010/main" val="253421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5" grpId="0" animBg="1"/>
      <p:bldP spid="9" grpId="0" animBg="1"/>
      <p:bldP spid="10"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3DB28-906C-3F8B-2555-E7983D42ED7E}"/>
              </a:ext>
            </a:extLst>
          </p:cNvPr>
          <p:cNvSpPr txBox="1"/>
          <p:nvPr/>
        </p:nvSpPr>
        <p:spPr>
          <a:xfrm>
            <a:off x="2943109" y="-84347"/>
            <a:ext cx="66229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Maths and English</a:t>
            </a:r>
          </a:p>
        </p:txBody>
      </p:sp>
      <p:sp>
        <p:nvSpPr>
          <p:cNvPr id="3" name="Rectangle: Rounded Corners 2">
            <a:extLst>
              <a:ext uri="{FF2B5EF4-FFF2-40B4-BE49-F238E27FC236}">
                <a16:creationId xmlns:a16="http://schemas.microsoft.com/office/drawing/2014/main" id="{B8FB694E-6CB9-96C6-0B64-AB7171AC0FEA}"/>
              </a:ext>
            </a:extLst>
          </p:cNvPr>
          <p:cNvSpPr/>
          <p:nvPr/>
        </p:nvSpPr>
        <p:spPr>
          <a:xfrm>
            <a:off x="1159833" y="931316"/>
            <a:ext cx="2156178" cy="5519477"/>
          </a:xfrm>
          <a:custGeom>
            <a:avLst/>
            <a:gdLst>
              <a:gd name="connsiteX0" fmla="*/ 0 w 2156178"/>
              <a:gd name="connsiteY0" fmla="*/ 359370 h 5519477"/>
              <a:gd name="connsiteX1" fmla="*/ 359370 w 2156178"/>
              <a:gd name="connsiteY1" fmla="*/ 0 h 5519477"/>
              <a:gd name="connsiteX2" fmla="*/ 809767 w 2156178"/>
              <a:gd name="connsiteY2" fmla="*/ 0 h 5519477"/>
              <a:gd name="connsiteX3" fmla="*/ 1245790 w 2156178"/>
              <a:gd name="connsiteY3" fmla="*/ 0 h 5519477"/>
              <a:gd name="connsiteX4" fmla="*/ 1796808 w 2156178"/>
              <a:gd name="connsiteY4" fmla="*/ 0 h 5519477"/>
              <a:gd name="connsiteX5" fmla="*/ 2156178 w 2156178"/>
              <a:gd name="connsiteY5" fmla="*/ 359370 h 5519477"/>
              <a:gd name="connsiteX6" fmla="*/ 2156178 w 2156178"/>
              <a:gd name="connsiteY6" fmla="*/ 997182 h 5519477"/>
              <a:gd name="connsiteX7" fmla="*/ 2156178 w 2156178"/>
              <a:gd name="connsiteY7" fmla="*/ 1634994 h 5519477"/>
              <a:gd name="connsiteX8" fmla="*/ 2156178 w 2156178"/>
              <a:gd name="connsiteY8" fmla="*/ 2368821 h 5519477"/>
              <a:gd name="connsiteX9" fmla="*/ 2156178 w 2156178"/>
              <a:gd name="connsiteY9" fmla="*/ 3102648 h 5519477"/>
              <a:gd name="connsiteX10" fmla="*/ 2156178 w 2156178"/>
              <a:gd name="connsiteY10" fmla="*/ 3884483 h 5519477"/>
              <a:gd name="connsiteX11" fmla="*/ 2156178 w 2156178"/>
              <a:gd name="connsiteY11" fmla="*/ 4474287 h 5519477"/>
              <a:gd name="connsiteX12" fmla="*/ 2156178 w 2156178"/>
              <a:gd name="connsiteY12" fmla="*/ 5160107 h 5519477"/>
              <a:gd name="connsiteX13" fmla="*/ 1796808 w 2156178"/>
              <a:gd name="connsiteY13" fmla="*/ 5519477 h 5519477"/>
              <a:gd name="connsiteX14" fmla="*/ 1303288 w 2156178"/>
              <a:gd name="connsiteY14" fmla="*/ 5519477 h 5519477"/>
              <a:gd name="connsiteX15" fmla="*/ 838516 w 2156178"/>
              <a:gd name="connsiteY15" fmla="*/ 5519477 h 5519477"/>
              <a:gd name="connsiteX16" fmla="*/ 359370 w 2156178"/>
              <a:gd name="connsiteY16" fmla="*/ 5519477 h 5519477"/>
              <a:gd name="connsiteX17" fmla="*/ 0 w 2156178"/>
              <a:gd name="connsiteY17" fmla="*/ 5160107 h 5519477"/>
              <a:gd name="connsiteX18" fmla="*/ 0 w 2156178"/>
              <a:gd name="connsiteY18" fmla="*/ 4378273 h 5519477"/>
              <a:gd name="connsiteX19" fmla="*/ 0 w 2156178"/>
              <a:gd name="connsiteY19" fmla="*/ 3740460 h 5519477"/>
              <a:gd name="connsiteX20" fmla="*/ 0 w 2156178"/>
              <a:gd name="connsiteY20" fmla="*/ 2958626 h 5519477"/>
              <a:gd name="connsiteX21" fmla="*/ 0 w 2156178"/>
              <a:gd name="connsiteY21" fmla="*/ 2176792 h 5519477"/>
              <a:gd name="connsiteX22" fmla="*/ 0 w 2156178"/>
              <a:gd name="connsiteY22" fmla="*/ 1538980 h 5519477"/>
              <a:gd name="connsiteX23" fmla="*/ 0 w 2156178"/>
              <a:gd name="connsiteY23" fmla="*/ 359370 h 55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6178" h="5519477" fill="none" extrusionOk="0">
                <a:moveTo>
                  <a:pt x="0" y="359370"/>
                </a:moveTo>
                <a:cubicBezTo>
                  <a:pt x="21735" y="160123"/>
                  <a:pt x="166718" y="-31301"/>
                  <a:pt x="359370" y="0"/>
                </a:cubicBezTo>
                <a:cubicBezTo>
                  <a:pt x="521508" y="19497"/>
                  <a:pt x="621452" y="7151"/>
                  <a:pt x="809767" y="0"/>
                </a:cubicBezTo>
                <a:cubicBezTo>
                  <a:pt x="998082" y="-7151"/>
                  <a:pt x="1096530" y="12695"/>
                  <a:pt x="1245790" y="0"/>
                </a:cubicBezTo>
                <a:cubicBezTo>
                  <a:pt x="1395050" y="-12695"/>
                  <a:pt x="1672985" y="23170"/>
                  <a:pt x="1796808" y="0"/>
                </a:cubicBezTo>
                <a:cubicBezTo>
                  <a:pt x="2020314" y="-11747"/>
                  <a:pt x="2113232" y="179089"/>
                  <a:pt x="2156178" y="359370"/>
                </a:cubicBezTo>
                <a:cubicBezTo>
                  <a:pt x="2169293" y="513421"/>
                  <a:pt x="2178722" y="785559"/>
                  <a:pt x="2156178" y="997182"/>
                </a:cubicBezTo>
                <a:cubicBezTo>
                  <a:pt x="2133634" y="1208805"/>
                  <a:pt x="2178699" y="1344278"/>
                  <a:pt x="2156178" y="1634994"/>
                </a:cubicBezTo>
                <a:cubicBezTo>
                  <a:pt x="2133657" y="1925710"/>
                  <a:pt x="2149724" y="2083789"/>
                  <a:pt x="2156178" y="2368821"/>
                </a:cubicBezTo>
                <a:cubicBezTo>
                  <a:pt x="2162632" y="2653853"/>
                  <a:pt x="2121892" y="2870692"/>
                  <a:pt x="2156178" y="3102648"/>
                </a:cubicBezTo>
                <a:cubicBezTo>
                  <a:pt x="2190464" y="3334604"/>
                  <a:pt x="2170701" y="3575406"/>
                  <a:pt x="2156178" y="3884483"/>
                </a:cubicBezTo>
                <a:cubicBezTo>
                  <a:pt x="2141655" y="4193560"/>
                  <a:pt x="2149420" y="4250030"/>
                  <a:pt x="2156178" y="4474287"/>
                </a:cubicBezTo>
                <a:cubicBezTo>
                  <a:pt x="2162936" y="4698544"/>
                  <a:pt x="2144028" y="4929929"/>
                  <a:pt x="2156178" y="5160107"/>
                </a:cubicBezTo>
                <a:cubicBezTo>
                  <a:pt x="2172898" y="5317392"/>
                  <a:pt x="1999176" y="5508386"/>
                  <a:pt x="1796808" y="5519477"/>
                </a:cubicBezTo>
                <a:cubicBezTo>
                  <a:pt x="1666036" y="5543692"/>
                  <a:pt x="1487911" y="5531476"/>
                  <a:pt x="1303288" y="5519477"/>
                </a:cubicBezTo>
                <a:cubicBezTo>
                  <a:pt x="1118665" y="5507478"/>
                  <a:pt x="1032387" y="5504344"/>
                  <a:pt x="838516" y="5519477"/>
                </a:cubicBezTo>
                <a:cubicBezTo>
                  <a:pt x="644645" y="5534610"/>
                  <a:pt x="484712" y="5525335"/>
                  <a:pt x="359370" y="5519477"/>
                </a:cubicBezTo>
                <a:cubicBezTo>
                  <a:pt x="163030" y="5524776"/>
                  <a:pt x="5088" y="5375635"/>
                  <a:pt x="0" y="5160107"/>
                </a:cubicBezTo>
                <a:cubicBezTo>
                  <a:pt x="-20590" y="5003607"/>
                  <a:pt x="-38991" y="4662514"/>
                  <a:pt x="0" y="4378273"/>
                </a:cubicBezTo>
                <a:cubicBezTo>
                  <a:pt x="38991" y="4094032"/>
                  <a:pt x="29444" y="4045774"/>
                  <a:pt x="0" y="3740460"/>
                </a:cubicBezTo>
                <a:cubicBezTo>
                  <a:pt x="-29444" y="3435146"/>
                  <a:pt x="19147" y="3243814"/>
                  <a:pt x="0" y="2958626"/>
                </a:cubicBezTo>
                <a:cubicBezTo>
                  <a:pt x="-19147" y="2673438"/>
                  <a:pt x="19404" y="2358145"/>
                  <a:pt x="0" y="2176792"/>
                </a:cubicBezTo>
                <a:cubicBezTo>
                  <a:pt x="-19404" y="1995439"/>
                  <a:pt x="-212" y="1835941"/>
                  <a:pt x="0" y="1538980"/>
                </a:cubicBezTo>
                <a:cubicBezTo>
                  <a:pt x="212" y="1242019"/>
                  <a:pt x="18414" y="777754"/>
                  <a:pt x="0" y="359370"/>
                </a:cubicBezTo>
                <a:close/>
              </a:path>
              <a:path w="2156178" h="5519477" stroke="0" extrusionOk="0">
                <a:moveTo>
                  <a:pt x="0" y="359370"/>
                </a:moveTo>
                <a:cubicBezTo>
                  <a:pt x="-4127" y="157799"/>
                  <a:pt x="140665" y="1744"/>
                  <a:pt x="359370" y="0"/>
                </a:cubicBezTo>
                <a:cubicBezTo>
                  <a:pt x="550288" y="-22188"/>
                  <a:pt x="660410" y="-4718"/>
                  <a:pt x="824142" y="0"/>
                </a:cubicBezTo>
                <a:cubicBezTo>
                  <a:pt x="987874" y="4718"/>
                  <a:pt x="1129514" y="1288"/>
                  <a:pt x="1303288" y="0"/>
                </a:cubicBezTo>
                <a:cubicBezTo>
                  <a:pt x="1477062" y="-1288"/>
                  <a:pt x="1562209" y="9161"/>
                  <a:pt x="1796808" y="0"/>
                </a:cubicBezTo>
                <a:cubicBezTo>
                  <a:pt x="1991928" y="21429"/>
                  <a:pt x="2166245" y="184567"/>
                  <a:pt x="2156178" y="359370"/>
                </a:cubicBezTo>
                <a:cubicBezTo>
                  <a:pt x="2178429" y="652059"/>
                  <a:pt x="2141575" y="706232"/>
                  <a:pt x="2156178" y="1045190"/>
                </a:cubicBezTo>
                <a:cubicBezTo>
                  <a:pt x="2170781" y="1384148"/>
                  <a:pt x="2166609" y="1348221"/>
                  <a:pt x="2156178" y="1634994"/>
                </a:cubicBezTo>
                <a:cubicBezTo>
                  <a:pt x="2145747" y="1921767"/>
                  <a:pt x="2174651" y="1973608"/>
                  <a:pt x="2156178" y="2272807"/>
                </a:cubicBezTo>
                <a:cubicBezTo>
                  <a:pt x="2137705" y="2572006"/>
                  <a:pt x="2127326" y="2878794"/>
                  <a:pt x="2156178" y="3054641"/>
                </a:cubicBezTo>
                <a:cubicBezTo>
                  <a:pt x="2185030" y="3230488"/>
                  <a:pt x="2152146" y="3472558"/>
                  <a:pt x="2156178" y="3596438"/>
                </a:cubicBezTo>
                <a:cubicBezTo>
                  <a:pt x="2160210" y="3720318"/>
                  <a:pt x="2148749" y="3980142"/>
                  <a:pt x="2156178" y="4186243"/>
                </a:cubicBezTo>
                <a:cubicBezTo>
                  <a:pt x="2163607" y="4392344"/>
                  <a:pt x="2164743" y="4893894"/>
                  <a:pt x="2156178" y="5160107"/>
                </a:cubicBezTo>
                <a:cubicBezTo>
                  <a:pt x="2157477" y="5353954"/>
                  <a:pt x="1987292" y="5472849"/>
                  <a:pt x="1796808" y="5519477"/>
                </a:cubicBezTo>
                <a:cubicBezTo>
                  <a:pt x="1614187" y="5513308"/>
                  <a:pt x="1477685" y="5527758"/>
                  <a:pt x="1360785" y="5519477"/>
                </a:cubicBezTo>
                <a:cubicBezTo>
                  <a:pt x="1243885" y="5511196"/>
                  <a:pt x="1059684" y="5535457"/>
                  <a:pt x="924762" y="5519477"/>
                </a:cubicBezTo>
                <a:cubicBezTo>
                  <a:pt x="789840" y="5503497"/>
                  <a:pt x="481190" y="5524150"/>
                  <a:pt x="359370" y="5519477"/>
                </a:cubicBezTo>
                <a:cubicBezTo>
                  <a:pt x="141447" y="5520752"/>
                  <a:pt x="-6179" y="5350999"/>
                  <a:pt x="0" y="5160107"/>
                </a:cubicBezTo>
                <a:cubicBezTo>
                  <a:pt x="-5357" y="4970341"/>
                  <a:pt x="-31518" y="4673025"/>
                  <a:pt x="0" y="4522295"/>
                </a:cubicBezTo>
                <a:cubicBezTo>
                  <a:pt x="31518" y="4371565"/>
                  <a:pt x="15789" y="4092346"/>
                  <a:pt x="0" y="3884483"/>
                </a:cubicBezTo>
                <a:cubicBezTo>
                  <a:pt x="-15789" y="3676620"/>
                  <a:pt x="-13422" y="3550070"/>
                  <a:pt x="0" y="3246670"/>
                </a:cubicBezTo>
                <a:cubicBezTo>
                  <a:pt x="13422" y="2943270"/>
                  <a:pt x="-14316" y="2628057"/>
                  <a:pt x="0" y="2464836"/>
                </a:cubicBezTo>
                <a:cubicBezTo>
                  <a:pt x="14316" y="2301615"/>
                  <a:pt x="30932" y="1981253"/>
                  <a:pt x="0" y="1827024"/>
                </a:cubicBezTo>
                <a:cubicBezTo>
                  <a:pt x="-30932" y="1672795"/>
                  <a:pt x="3303" y="1419167"/>
                  <a:pt x="0" y="1141204"/>
                </a:cubicBezTo>
                <a:cubicBezTo>
                  <a:pt x="-3303" y="863241"/>
                  <a:pt x="32898" y="596743"/>
                  <a:pt x="0" y="359370"/>
                </a:cubicBezTo>
                <a:close/>
              </a:path>
            </a:pathLst>
          </a:custGeom>
          <a:ln w="38100">
            <a:solidFill>
              <a:schemeClr val="bg1"/>
            </a:solidFill>
            <a:extLst>
              <a:ext uri="{C807C97D-BFC1-408E-A445-0C87EB9F89A2}">
                <ask:lineSketchStyleProps xmlns:ask="http://schemas.microsoft.com/office/drawing/2018/sketchyshapes" sd="4288984154">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Not achieved a pass (Grade 4 or C) in Maths and English GCSE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You may need to complete a  Functional skills as part of your apprenticeship.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Your Training Provider or College will identify what level you are working at through an initial assessment.</a:t>
            </a:r>
          </a:p>
        </p:txBody>
      </p:sp>
      <p:sp>
        <p:nvSpPr>
          <p:cNvPr id="25" name="Rectangle: Rounded Corners 24">
            <a:extLst>
              <a:ext uri="{FF2B5EF4-FFF2-40B4-BE49-F238E27FC236}">
                <a16:creationId xmlns:a16="http://schemas.microsoft.com/office/drawing/2014/main" id="{BF590650-4A41-706A-6477-7AB1A97CE7AF}"/>
              </a:ext>
            </a:extLst>
          </p:cNvPr>
          <p:cNvSpPr/>
          <p:nvPr/>
        </p:nvSpPr>
        <p:spPr>
          <a:xfrm>
            <a:off x="5058045" y="1208748"/>
            <a:ext cx="2444944" cy="2061394"/>
          </a:xfrm>
          <a:custGeom>
            <a:avLst/>
            <a:gdLst>
              <a:gd name="connsiteX0" fmla="*/ 0 w 2444944"/>
              <a:gd name="connsiteY0" fmla="*/ 343573 h 2061394"/>
              <a:gd name="connsiteX1" fmla="*/ 343573 w 2444944"/>
              <a:gd name="connsiteY1" fmla="*/ 0 h 2061394"/>
              <a:gd name="connsiteX2" fmla="*/ 929506 w 2444944"/>
              <a:gd name="connsiteY2" fmla="*/ 0 h 2061394"/>
              <a:gd name="connsiteX3" fmla="*/ 1497860 w 2444944"/>
              <a:gd name="connsiteY3" fmla="*/ 0 h 2061394"/>
              <a:gd name="connsiteX4" fmla="*/ 2101371 w 2444944"/>
              <a:gd name="connsiteY4" fmla="*/ 0 h 2061394"/>
              <a:gd name="connsiteX5" fmla="*/ 2444944 w 2444944"/>
              <a:gd name="connsiteY5" fmla="*/ 343573 h 2061394"/>
              <a:gd name="connsiteX6" fmla="*/ 2444944 w 2444944"/>
              <a:gd name="connsiteY6" fmla="*/ 1016955 h 2061394"/>
              <a:gd name="connsiteX7" fmla="*/ 2444944 w 2444944"/>
              <a:gd name="connsiteY7" fmla="*/ 1717821 h 2061394"/>
              <a:gd name="connsiteX8" fmla="*/ 2101371 w 2444944"/>
              <a:gd name="connsiteY8" fmla="*/ 2061394 h 2061394"/>
              <a:gd name="connsiteX9" fmla="*/ 1550594 w 2444944"/>
              <a:gd name="connsiteY9" fmla="*/ 2061394 h 2061394"/>
              <a:gd name="connsiteX10" fmla="*/ 929506 w 2444944"/>
              <a:gd name="connsiteY10" fmla="*/ 2061394 h 2061394"/>
              <a:gd name="connsiteX11" fmla="*/ 343573 w 2444944"/>
              <a:gd name="connsiteY11" fmla="*/ 2061394 h 2061394"/>
              <a:gd name="connsiteX12" fmla="*/ 0 w 2444944"/>
              <a:gd name="connsiteY12" fmla="*/ 1717821 h 2061394"/>
              <a:gd name="connsiteX13" fmla="*/ 0 w 2444944"/>
              <a:gd name="connsiteY13" fmla="*/ 1058182 h 2061394"/>
              <a:gd name="connsiteX14" fmla="*/ 0 w 2444944"/>
              <a:gd name="connsiteY14" fmla="*/ 343573 h 206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944" h="2061394" fill="none" extrusionOk="0">
                <a:moveTo>
                  <a:pt x="0" y="343573"/>
                </a:moveTo>
                <a:cubicBezTo>
                  <a:pt x="22278" y="130806"/>
                  <a:pt x="149387" y="-11709"/>
                  <a:pt x="343573" y="0"/>
                </a:cubicBezTo>
                <a:cubicBezTo>
                  <a:pt x="567112" y="2244"/>
                  <a:pt x="773337" y="11999"/>
                  <a:pt x="929506" y="0"/>
                </a:cubicBezTo>
                <a:cubicBezTo>
                  <a:pt x="1085675" y="-11999"/>
                  <a:pt x="1251129" y="8838"/>
                  <a:pt x="1497860" y="0"/>
                </a:cubicBezTo>
                <a:cubicBezTo>
                  <a:pt x="1744591" y="-8838"/>
                  <a:pt x="1877226" y="-11876"/>
                  <a:pt x="2101371" y="0"/>
                </a:cubicBezTo>
                <a:cubicBezTo>
                  <a:pt x="2311327" y="-16183"/>
                  <a:pt x="2439566" y="148081"/>
                  <a:pt x="2444944" y="343573"/>
                </a:cubicBezTo>
                <a:cubicBezTo>
                  <a:pt x="2472089" y="633464"/>
                  <a:pt x="2440361" y="823875"/>
                  <a:pt x="2444944" y="1016955"/>
                </a:cubicBezTo>
                <a:cubicBezTo>
                  <a:pt x="2449527" y="1210035"/>
                  <a:pt x="2440446" y="1413006"/>
                  <a:pt x="2444944" y="1717821"/>
                </a:cubicBezTo>
                <a:cubicBezTo>
                  <a:pt x="2435411" y="1903639"/>
                  <a:pt x="2293023" y="2054488"/>
                  <a:pt x="2101371" y="2061394"/>
                </a:cubicBezTo>
                <a:cubicBezTo>
                  <a:pt x="1984423" y="2049230"/>
                  <a:pt x="1684751" y="2070792"/>
                  <a:pt x="1550594" y="2061394"/>
                </a:cubicBezTo>
                <a:cubicBezTo>
                  <a:pt x="1416437" y="2051996"/>
                  <a:pt x="1193171" y="2032107"/>
                  <a:pt x="929506" y="2061394"/>
                </a:cubicBezTo>
                <a:cubicBezTo>
                  <a:pt x="665841" y="2090681"/>
                  <a:pt x="609728" y="2070860"/>
                  <a:pt x="343573" y="2061394"/>
                </a:cubicBezTo>
                <a:cubicBezTo>
                  <a:pt x="131525" y="2042939"/>
                  <a:pt x="-15974" y="1924749"/>
                  <a:pt x="0" y="1717821"/>
                </a:cubicBezTo>
                <a:cubicBezTo>
                  <a:pt x="-31391" y="1417739"/>
                  <a:pt x="-10296" y="1214987"/>
                  <a:pt x="0" y="1058182"/>
                </a:cubicBezTo>
                <a:cubicBezTo>
                  <a:pt x="10296" y="901377"/>
                  <a:pt x="-4070" y="562400"/>
                  <a:pt x="0" y="343573"/>
                </a:cubicBezTo>
                <a:close/>
              </a:path>
              <a:path w="2444944" h="2061394" stroke="0" extrusionOk="0">
                <a:moveTo>
                  <a:pt x="0" y="343573"/>
                </a:moveTo>
                <a:cubicBezTo>
                  <a:pt x="9993" y="181905"/>
                  <a:pt x="135872" y="-11987"/>
                  <a:pt x="343573" y="0"/>
                </a:cubicBezTo>
                <a:cubicBezTo>
                  <a:pt x="529451" y="1073"/>
                  <a:pt x="681296" y="25081"/>
                  <a:pt x="876772" y="0"/>
                </a:cubicBezTo>
                <a:cubicBezTo>
                  <a:pt x="1072248" y="-25081"/>
                  <a:pt x="1267111" y="19738"/>
                  <a:pt x="1497860" y="0"/>
                </a:cubicBezTo>
                <a:cubicBezTo>
                  <a:pt x="1728609" y="-19738"/>
                  <a:pt x="1936044" y="-11761"/>
                  <a:pt x="2101371" y="0"/>
                </a:cubicBezTo>
                <a:cubicBezTo>
                  <a:pt x="2287247" y="17325"/>
                  <a:pt x="2415007" y="143462"/>
                  <a:pt x="2444944" y="343573"/>
                </a:cubicBezTo>
                <a:cubicBezTo>
                  <a:pt x="2462072" y="691379"/>
                  <a:pt x="2467775" y="756346"/>
                  <a:pt x="2444944" y="1058182"/>
                </a:cubicBezTo>
                <a:cubicBezTo>
                  <a:pt x="2422113" y="1360018"/>
                  <a:pt x="2462502" y="1548791"/>
                  <a:pt x="2444944" y="1717821"/>
                </a:cubicBezTo>
                <a:cubicBezTo>
                  <a:pt x="2448618" y="1863848"/>
                  <a:pt x="2303052" y="2094885"/>
                  <a:pt x="2101371" y="2061394"/>
                </a:cubicBezTo>
                <a:cubicBezTo>
                  <a:pt x="1800122" y="2062045"/>
                  <a:pt x="1760007" y="2048539"/>
                  <a:pt x="1480282" y="2061394"/>
                </a:cubicBezTo>
                <a:cubicBezTo>
                  <a:pt x="1200557" y="2074249"/>
                  <a:pt x="1046251" y="2068364"/>
                  <a:pt x="911928" y="2061394"/>
                </a:cubicBezTo>
                <a:cubicBezTo>
                  <a:pt x="777605" y="2054424"/>
                  <a:pt x="593621" y="2040540"/>
                  <a:pt x="343573" y="2061394"/>
                </a:cubicBezTo>
                <a:cubicBezTo>
                  <a:pt x="140602" y="2094777"/>
                  <a:pt x="-25750" y="1903231"/>
                  <a:pt x="0" y="1717821"/>
                </a:cubicBezTo>
                <a:cubicBezTo>
                  <a:pt x="-15414" y="1515320"/>
                  <a:pt x="-2544" y="1192922"/>
                  <a:pt x="0" y="1044439"/>
                </a:cubicBezTo>
                <a:cubicBezTo>
                  <a:pt x="2544" y="895956"/>
                  <a:pt x="28751" y="584306"/>
                  <a:pt x="0" y="343573"/>
                </a:cubicBezTo>
                <a:close/>
              </a:path>
            </a:pathLst>
          </a:custGeom>
          <a:ln w="38100">
            <a:solidFill>
              <a:schemeClr val="bg1"/>
            </a:solidFill>
            <a:extLst>
              <a:ext uri="{C807C97D-BFC1-408E-A445-0C87EB9F89A2}">
                <ask:lineSketchStyleProps xmlns:ask="http://schemas.microsoft.com/office/drawing/2018/sketchyshapes" sd="341274120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For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2 apprenticeships</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you will be required to have at least a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1 Functional Skills Maths and English. </a:t>
            </a:r>
          </a:p>
        </p:txBody>
      </p:sp>
      <p:sp>
        <p:nvSpPr>
          <p:cNvPr id="28" name="Rectangle: Rounded Corners 27">
            <a:extLst>
              <a:ext uri="{FF2B5EF4-FFF2-40B4-BE49-F238E27FC236}">
                <a16:creationId xmlns:a16="http://schemas.microsoft.com/office/drawing/2014/main" id="{E0B6C727-A6A2-943D-C5E7-164DE0ADBF24}"/>
              </a:ext>
            </a:extLst>
          </p:cNvPr>
          <p:cNvSpPr/>
          <p:nvPr/>
        </p:nvSpPr>
        <p:spPr>
          <a:xfrm>
            <a:off x="5058045" y="4033872"/>
            <a:ext cx="2327931" cy="2061393"/>
          </a:xfrm>
          <a:custGeom>
            <a:avLst/>
            <a:gdLst>
              <a:gd name="connsiteX0" fmla="*/ 0 w 2327931"/>
              <a:gd name="connsiteY0" fmla="*/ 343572 h 2061393"/>
              <a:gd name="connsiteX1" fmla="*/ 343572 w 2327931"/>
              <a:gd name="connsiteY1" fmla="*/ 0 h 2061393"/>
              <a:gd name="connsiteX2" fmla="*/ 890501 w 2327931"/>
              <a:gd name="connsiteY2" fmla="*/ 0 h 2061393"/>
              <a:gd name="connsiteX3" fmla="*/ 1421022 w 2327931"/>
              <a:gd name="connsiteY3" fmla="*/ 0 h 2061393"/>
              <a:gd name="connsiteX4" fmla="*/ 1984359 w 2327931"/>
              <a:gd name="connsiteY4" fmla="*/ 0 h 2061393"/>
              <a:gd name="connsiteX5" fmla="*/ 2327931 w 2327931"/>
              <a:gd name="connsiteY5" fmla="*/ 343572 h 2061393"/>
              <a:gd name="connsiteX6" fmla="*/ 2327931 w 2327931"/>
              <a:gd name="connsiteY6" fmla="*/ 1016954 h 2061393"/>
              <a:gd name="connsiteX7" fmla="*/ 2327931 w 2327931"/>
              <a:gd name="connsiteY7" fmla="*/ 1717821 h 2061393"/>
              <a:gd name="connsiteX8" fmla="*/ 1984359 w 2327931"/>
              <a:gd name="connsiteY8" fmla="*/ 2061393 h 2061393"/>
              <a:gd name="connsiteX9" fmla="*/ 1470246 w 2327931"/>
              <a:gd name="connsiteY9" fmla="*/ 2061393 h 2061393"/>
              <a:gd name="connsiteX10" fmla="*/ 890501 w 2327931"/>
              <a:gd name="connsiteY10" fmla="*/ 2061393 h 2061393"/>
              <a:gd name="connsiteX11" fmla="*/ 343572 w 2327931"/>
              <a:gd name="connsiteY11" fmla="*/ 2061393 h 2061393"/>
              <a:gd name="connsiteX12" fmla="*/ 0 w 2327931"/>
              <a:gd name="connsiteY12" fmla="*/ 1717821 h 2061393"/>
              <a:gd name="connsiteX13" fmla="*/ 0 w 2327931"/>
              <a:gd name="connsiteY13" fmla="*/ 1058181 h 2061393"/>
              <a:gd name="connsiteX14" fmla="*/ 0 w 2327931"/>
              <a:gd name="connsiteY14" fmla="*/ 343572 h 20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7931" h="2061393" fill="none" extrusionOk="0">
                <a:moveTo>
                  <a:pt x="0" y="343572"/>
                </a:moveTo>
                <a:cubicBezTo>
                  <a:pt x="22278" y="130805"/>
                  <a:pt x="149386" y="-11709"/>
                  <a:pt x="343572" y="0"/>
                </a:cubicBezTo>
                <a:cubicBezTo>
                  <a:pt x="600883" y="1005"/>
                  <a:pt x="627543" y="14830"/>
                  <a:pt x="890501" y="0"/>
                </a:cubicBezTo>
                <a:cubicBezTo>
                  <a:pt x="1153459" y="-14830"/>
                  <a:pt x="1155880" y="6487"/>
                  <a:pt x="1421022" y="0"/>
                </a:cubicBezTo>
                <a:cubicBezTo>
                  <a:pt x="1686164" y="-6487"/>
                  <a:pt x="1814942" y="17020"/>
                  <a:pt x="1984359" y="0"/>
                </a:cubicBezTo>
                <a:cubicBezTo>
                  <a:pt x="2194315" y="-16183"/>
                  <a:pt x="2322553" y="148080"/>
                  <a:pt x="2327931" y="343572"/>
                </a:cubicBezTo>
                <a:cubicBezTo>
                  <a:pt x="2355076" y="633463"/>
                  <a:pt x="2323348" y="823874"/>
                  <a:pt x="2327931" y="1016954"/>
                </a:cubicBezTo>
                <a:cubicBezTo>
                  <a:pt x="2332514" y="1210034"/>
                  <a:pt x="2328593" y="1408151"/>
                  <a:pt x="2327931" y="1717821"/>
                </a:cubicBezTo>
                <a:cubicBezTo>
                  <a:pt x="2318398" y="1903639"/>
                  <a:pt x="2176011" y="2054487"/>
                  <a:pt x="1984359" y="2061393"/>
                </a:cubicBezTo>
                <a:cubicBezTo>
                  <a:pt x="1777825" y="2056752"/>
                  <a:pt x="1619973" y="2046339"/>
                  <a:pt x="1470246" y="2061393"/>
                </a:cubicBezTo>
                <a:cubicBezTo>
                  <a:pt x="1320519" y="2076447"/>
                  <a:pt x="1127320" y="2077879"/>
                  <a:pt x="890501" y="2061393"/>
                </a:cubicBezTo>
                <a:cubicBezTo>
                  <a:pt x="653683" y="2044907"/>
                  <a:pt x="544705" y="2045350"/>
                  <a:pt x="343572" y="2061393"/>
                </a:cubicBezTo>
                <a:cubicBezTo>
                  <a:pt x="131524" y="2042938"/>
                  <a:pt x="-15974" y="1924749"/>
                  <a:pt x="0" y="1717821"/>
                </a:cubicBezTo>
                <a:cubicBezTo>
                  <a:pt x="-32172" y="1422038"/>
                  <a:pt x="-15848" y="1215800"/>
                  <a:pt x="0" y="1058181"/>
                </a:cubicBezTo>
                <a:cubicBezTo>
                  <a:pt x="15848" y="900562"/>
                  <a:pt x="-4070" y="562399"/>
                  <a:pt x="0" y="343572"/>
                </a:cubicBezTo>
                <a:close/>
              </a:path>
              <a:path w="2327931" h="2061393" stroke="0" extrusionOk="0">
                <a:moveTo>
                  <a:pt x="0" y="343572"/>
                </a:moveTo>
                <a:cubicBezTo>
                  <a:pt x="9993" y="181904"/>
                  <a:pt x="135871" y="-11987"/>
                  <a:pt x="343572" y="0"/>
                </a:cubicBezTo>
                <a:cubicBezTo>
                  <a:pt x="522114" y="-14693"/>
                  <a:pt x="702750" y="-3956"/>
                  <a:pt x="841277" y="0"/>
                </a:cubicBezTo>
                <a:cubicBezTo>
                  <a:pt x="979805" y="3956"/>
                  <a:pt x="1164278" y="-19379"/>
                  <a:pt x="1421022" y="0"/>
                </a:cubicBezTo>
                <a:cubicBezTo>
                  <a:pt x="1677766" y="19379"/>
                  <a:pt x="1726801" y="-16955"/>
                  <a:pt x="1984359" y="0"/>
                </a:cubicBezTo>
                <a:cubicBezTo>
                  <a:pt x="2170235" y="17325"/>
                  <a:pt x="2297994" y="143461"/>
                  <a:pt x="2327931" y="343572"/>
                </a:cubicBezTo>
                <a:cubicBezTo>
                  <a:pt x="2345059" y="691378"/>
                  <a:pt x="2350762" y="756345"/>
                  <a:pt x="2327931" y="1058181"/>
                </a:cubicBezTo>
                <a:cubicBezTo>
                  <a:pt x="2305100" y="1360017"/>
                  <a:pt x="2350720" y="1543534"/>
                  <a:pt x="2327931" y="1717821"/>
                </a:cubicBezTo>
                <a:cubicBezTo>
                  <a:pt x="2331605" y="1863848"/>
                  <a:pt x="2186040" y="2094884"/>
                  <a:pt x="1984359" y="2061393"/>
                </a:cubicBezTo>
                <a:cubicBezTo>
                  <a:pt x="1707690" y="2041290"/>
                  <a:pt x="1576604" y="2047204"/>
                  <a:pt x="1404614" y="2061393"/>
                </a:cubicBezTo>
                <a:cubicBezTo>
                  <a:pt x="1232624" y="2075582"/>
                  <a:pt x="1006738" y="2069398"/>
                  <a:pt x="874093" y="2061393"/>
                </a:cubicBezTo>
                <a:cubicBezTo>
                  <a:pt x="741448" y="2053388"/>
                  <a:pt x="497407" y="2071090"/>
                  <a:pt x="343572" y="2061393"/>
                </a:cubicBezTo>
                <a:cubicBezTo>
                  <a:pt x="140601" y="2094776"/>
                  <a:pt x="-25750" y="1903231"/>
                  <a:pt x="0" y="1717821"/>
                </a:cubicBezTo>
                <a:cubicBezTo>
                  <a:pt x="-15414" y="1515320"/>
                  <a:pt x="-2544" y="1192922"/>
                  <a:pt x="0" y="1044439"/>
                </a:cubicBezTo>
                <a:cubicBezTo>
                  <a:pt x="2544" y="895956"/>
                  <a:pt x="23268" y="589884"/>
                  <a:pt x="0" y="343572"/>
                </a:cubicBezTo>
                <a:close/>
              </a:path>
            </a:pathLst>
          </a:custGeom>
          <a:ln w="38100">
            <a:solidFill>
              <a:schemeClr val="bg1"/>
            </a:solidFill>
            <a:extLst>
              <a:ext uri="{C807C97D-BFC1-408E-A445-0C87EB9F89A2}">
                <ask:lineSketchStyleProps xmlns:ask="http://schemas.microsoft.com/office/drawing/2018/sketchyshapes" sd="341274120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For a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3 to 7  apprenticeship, </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you will be working towards a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2 Functional Skills </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alongside your apprenticeship. </a:t>
            </a:r>
          </a:p>
        </p:txBody>
      </p:sp>
      <p:sp>
        <p:nvSpPr>
          <p:cNvPr id="32" name="Arrow: Right 31">
            <a:extLst>
              <a:ext uri="{FF2B5EF4-FFF2-40B4-BE49-F238E27FC236}">
                <a16:creationId xmlns:a16="http://schemas.microsoft.com/office/drawing/2014/main" id="{87058D3C-D9A8-D98F-B892-9F440FCF2FAA}"/>
              </a:ext>
            </a:extLst>
          </p:cNvPr>
          <p:cNvSpPr/>
          <p:nvPr/>
        </p:nvSpPr>
        <p:spPr>
          <a:xfrm>
            <a:off x="3685043" y="2916044"/>
            <a:ext cx="1003970" cy="1025912"/>
          </a:xfrm>
          <a:custGeom>
            <a:avLst/>
            <a:gdLst>
              <a:gd name="connsiteX0" fmla="*/ 0 w 1003970"/>
              <a:gd name="connsiteY0" fmla="*/ 256478 h 1025912"/>
              <a:gd name="connsiteX1" fmla="*/ 501985 w 1003970"/>
              <a:gd name="connsiteY1" fmla="*/ 256478 h 1025912"/>
              <a:gd name="connsiteX2" fmla="*/ 501985 w 1003970"/>
              <a:gd name="connsiteY2" fmla="*/ 0 h 1025912"/>
              <a:gd name="connsiteX3" fmla="*/ 757997 w 1003970"/>
              <a:gd name="connsiteY3" fmla="*/ 261608 h 1025912"/>
              <a:gd name="connsiteX4" fmla="*/ 1003970 w 1003970"/>
              <a:gd name="connsiteY4" fmla="*/ 512956 h 1025912"/>
              <a:gd name="connsiteX5" fmla="*/ 752978 w 1003970"/>
              <a:gd name="connsiteY5" fmla="*/ 769434 h 1025912"/>
              <a:gd name="connsiteX6" fmla="*/ 501985 w 1003970"/>
              <a:gd name="connsiteY6" fmla="*/ 1025912 h 1025912"/>
              <a:gd name="connsiteX7" fmla="*/ 501985 w 1003970"/>
              <a:gd name="connsiteY7" fmla="*/ 769434 h 1025912"/>
              <a:gd name="connsiteX8" fmla="*/ 0 w 1003970"/>
              <a:gd name="connsiteY8" fmla="*/ 769434 h 1025912"/>
              <a:gd name="connsiteX9" fmla="*/ 0 w 1003970"/>
              <a:gd name="connsiteY9" fmla="*/ 256478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970" h="1025912" fill="none" extrusionOk="0">
                <a:moveTo>
                  <a:pt x="0" y="256478"/>
                </a:moveTo>
                <a:cubicBezTo>
                  <a:pt x="249403" y="220501"/>
                  <a:pt x="319190" y="313319"/>
                  <a:pt x="501985" y="256478"/>
                </a:cubicBezTo>
                <a:cubicBezTo>
                  <a:pt x="485586" y="152992"/>
                  <a:pt x="524089" y="72007"/>
                  <a:pt x="501985" y="0"/>
                </a:cubicBezTo>
                <a:cubicBezTo>
                  <a:pt x="555222" y="52542"/>
                  <a:pt x="626654" y="142724"/>
                  <a:pt x="757997" y="261608"/>
                </a:cubicBezTo>
                <a:cubicBezTo>
                  <a:pt x="889341" y="380492"/>
                  <a:pt x="950377" y="458747"/>
                  <a:pt x="1003970" y="512956"/>
                </a:cubicBezTo>
                <a:cubicBezTo>
                  <a:pt x="923694" y="601312"/>
                  <a:pt x="799045" y="689097"/>
                  <a:pt x="752978" y="769434"/>
                </a:cubicBezTo>
                <a:cubicBezTo>
                  <a:pt x="706910" y="849771"/>
                  <a:pt x="616276" y="907101"/>
                  <a:pt x="501985" y="1025912"/>
                </a:cubicBezTo>
                <a:cubicBezTo>
                  <a:pt x="495891" y="937819"/>
                  <a:pt x="527627" y="863099"/>
                  <a:pt x="501985" y="769434"/>
                </a:cubicBezTo>
                <a:cubicBezTo>
                  <a:pt x="275428" y="804492"/>
                  <a:pt x="206727" y="715699"/>
                  <a:pt x="0" y="769434"/>
                </a:cubicBezTo>
                <a:cubicBezTo>
                  <a:pt x="-16967" y="525981"/>
                  <a:pt x="21170" y="477604"/>
                  <a:pt x="0" y="256478"/>
                </a:cubicBezTo>
                <a:close/>
              </a:path>
              <a:path w="1003970" h="1025912" stroke="0" extrusionOk="0">
                <a:moveTo>
                  <a:pt x="0" y="256478"/>
                </a:moveTo>
                <a:cubicBezTo>
                  <a:pt x="203564" y="253665"/>
                  <a:pt x="304772" y="275343"/>
                  <a:pt x="501985" y="256478"/>
                </a:cubicBezTo>
                <a:cubicBezTo>
                  <a:pt x="477986" y="194845"/>
                  <a:pt x="513246" y="106851"/>
                  <a:pt x="501985" y="0"/>
                </a:cubicBezTo>
                <a:cubicBezTo>
                  <a:pt x="606132" y="53826"/>
                  <a:pt x="704094" y="211190"/>
                  <a:pt x="757997" y="261608"/>
                </a:cubicBezTo>
                <a:cubicBezTo>
                  <a:pt x="811900" y="312026"/>
                  <a:pt x="853791" y="417183"/>
                  <a:pt x="1003970" y="512956"/>
                </a:cubicBezTo>
                <a:cubicBezTo>
                  <a:pt x="953906" y="583492"/>
                  <a:pt x="811635" y="702739"/>
                  <a:pt x="757997" y="764304"/>
                </a:cubicBezTo>
                <a:cubicBezTo>
                  <a:pt x="704359" y="825869"/>
                  <a:pt x="588047" y="906016"/>
                  <a:pt x="501985" y="1025912"/>
                </a:cubicBezTo>
                <a:cubicBezTo>
                  <a:pt x="476412" y="914895"/>
                  <a:pt x="519209" y="836083"/>
                  <a:pt x="501985" y="769434"/>
                </a:cubicBezTo>
                <a:cubicBezTo>
                  <a:pt x="306591" y="772546"/>
                  <a:pt x="101136" y="746747"/>
                  <a:pt x="0" y="769434"/>
                </a:cubicBezTo>
                <a:cubicBezTo>
                  <a:pt x="-21388" y="539747"/>
                  <a:pt x="40723" y="447864"/>
                  <a:pt x="0" y="256478"/>
                </a:cubicBezTo>
                <a:close/>
              </a:path>
            </a:pathLst>
          </a:custGeom>
          <a:solidFill>
            <a:schemeClr val="bg1"/>
          </a:solidFill>
          <a:ln w="38100">
            <a:extLst>
              <a:ext uri="{C807C97D-BFC1-408E-A445-0C87EB9F89A2}">
                <ask:lineSketchStyleProps xmlns:ask="http://schemas.microsoft.com/office/drawing/2018/sketchyshapes" sd="3430082984">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366AA0F0-F9A5-BB69-481E-86E1ACB3564C}"/>
              </a:ext>
            </a:extLst>
          </p:cNvPr>
          <p:cNvSpPr/>
          <p:nvPr/>
        </p:nvSpPr>
        <p:spPr>
          <a:xfrm>
            <a:off x="8225152" y="1685510"/>
            <a:ext cx="902858" cy="1025912"/>
          </a:xfrm>
          <a:custGeom>
            <a:avLst/>
            <a:gdLst>
              <a:gd name="connsiteX0" fmla="*/ 0 w 902858"/>
              <a:gd name="connsiteY0" fmla="*/ 256478 h 1025912"/>
              <a:gd name="connsiteX1" fmla="*/ 451429 w 902858"/>
              <a:gd name="connsiteY1" fmla="*/ 256478 h 1025912"/>
              <a:gd name="connsiteX2" fmla="*/ 451429 w 902858"/>
              <a:gd name="connsiteY2" fmla="*/ 0 h 1025912"/>
              <a:gd name="connsiteX3" fmla="*/ 681658 w 902858"/>
              <a:gd name="connsiteY3" fmla="*/ 261608 h 1025912"/>
              <a:gd name="connsiteX4" fmla="*/ 902858 w 902858"/>
              <a:gd name="connsiteY4" fmla="*/ 512956 h 1025912"/>
              <a:gd name="connsiteX5" fmla="*/ 677144 w 902858"/>
              <a:gd name="connsiteY5" fmla="*/ 769434 h 1025912"/>
              <a:gd name="connsiteX6" fmla="*/ 451429 w 902858"/>
              <a:gd name="connsiteY6" fmla="*/ 1025912 h 1025912"/>
              <a:gd name="connsiteX7" fmla="*/ 451429 w 902858"/>
              <a:gd name="connsiteY7" fmla="*/ 769434 h 1025912"/>
              <a:gd name="connsiteX8" fmla="*/ 0 w 902858"/>
              <a:gd name="connsiteY8" fmla="*/ 769434 h 1025912"/>
              <a:gd name="connsiteX9" fmla="*/ 0 w 902858"/>
              <a:gd name="connsiteY9" fmla="*/ 256478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2858" h="1025912" fill="none" extrusionOk="0">
                <a:moveTo>
                  <a:pt x="0" y="256478"/>
                </a:moveTo>
                <a:cubicBezTo>
                  <a:pt x="113074" y="227593"/>
                  <a:pt x="246961" y="271748"/>
                  <a:pt x="451429" y="256478"/>
                </a:cubicBezTo>
                <a:cubicBezTo>
                  <a:pt x="435030" y="152992"/>
                  <a:pt x="473533" y="72007"/>
                  <a:pt x="451429" y="0"/>
                </a:cubicBezTo>
                <a:cubicBezTo>
                  <a:pt x="571016" y="125915"/>
                  <a:pt x="559907" y="155130"/>
                  <a:pt x="681658" y="261608"/>
                </a:cubicBezTo>
                <a:cubicBezTo>
                  <a:pt x="803410" y="368086"/>
                  <a:pt x="818116" y="458767"/>
                  <a:pt x="902858" y="512956"/>
                </a:cubicBezTo>
                <a:cubicBezTo>
                  <a:pt x="812754" y="635155"/>
                  <a:pt x="754633" y="660080"/>
                  <a:pt x="677144" y="769434"/>
                </a:cubicBezTo>
                <a:cubicBezTo>
                  <a:pt x="599655" y="878788"/>
                  <a:pt x="526353" y="891342"/>
                  <a:pt x="451429" y="1025912"/>
                </a:cubicBezTo>
                <a:cubicBezTo>
                  <a:pt x="445335" y="937819"/>
                  <a:pt x="477071" y="863099"/>
                  <a:pt x="451429" y="769434"/>
                </a:cubicBezTo>
                <a:cubicBezTo>
                  <a:pt x="233118" y="806983"/>
                  <a:pt x="173347" y="763267"/>
                  <a:pt x="0" y="769434"/>
                </a:cubicBezTo>
                <a:cubicBezTo>
                  <a:pt x="-16967" y="525981"/>
                  <a:pt x="21170" y="477604"/>
                  <a:pt x="0" y="256478"/>
                </a:cubicBezTo>
                <a:close/>
              </a:path>
              <a:path w="902858" h="1025912" stroke="0" extrusionOk="0">
                <a:moveTo>
                  <a:pt x="0" y="256478"/>
                </a:moveTo>
                <a:cubicBezTo>
                  <a:pt x="127051" y="204892"/>
                  <a:pt x="245987" y="294243"/>
                  <a:pt x="451429" y="256478"/>
                </a:cubicBezTo>
                <a:cubicBezTo>
                  <a:pt x="427430" y="194845"/>
                  <a:pt x="462690" y="106851"/>
                  <a:pt x="451429" y="0"/>
                </a:cubicBezTo>
                <a:cubicBezTo>
                  <a:pt x="565728" y="113955"/>
                  <a:pt x="621158" y="206399"/>
                  <a:pt x="681658" y="261608"/>
                </a:cubicBezTo>
                <a:cubicBezTo>
                  <a:pt x="742158" y="316817"/>
                  <a:pt x="837436" y="460655"/>
                  <a:pt x="902858" y="512956"/>
                </a:cubicBezTo>
                <a:cubicBezTo>
                  <a:pt x="820248" y="640119"/>
                  <a:pt x="781676" y="631323"/>
                  <a:pt x="681658" y="764304"/>
                </a:cubicBezTo>
                <a:cubicBezTo>
                  <a:pt x="581640" y="897285"/>
                  <a:pt x="483200" y="950010"/>
                  <a:pt x="451429" y="1025912"/>
                </a:cubicBezTo>
                <a:cubicBezTo>
                  <a:pt x="425856" y="914895"/>
                  <a:pt x="468653" y="836083"/>
                  <a:pt x="451429" y="769434"/>
                </a:cubicBezTo>
                <a:cubicBezTo>
                  <a:pt x="347922" y="806873"/>
                  <a:pt x="144442" y="743753"/>
                  <a:pt x="0" y="769434"/>
                </a:cubicBezTo>
                <a:cubicBezTo>
                  <a:pt x="-21388" y="539747"/>
                  <a:pt x="40723" y="447864"/>
                  <a:pt x="0" y="256478"/>
                </a:cubicBezTo>
                <a:close/>
              </a:path>
            </a:pathLst>
          </a:custGeom>
          <a:solidFill>
            <a:schemeClr val="bg1"/>
          </a:solidFill>
          <a:ln w="38100">
            <a:extLst>
              <a:ext uri="{C807C97D-BFC1-408E-A445-0C87EB9F89A2}">
                <ask:lineSketchStyleProps xmlns:ask="http://schemas.microsoft.com/office/drawing/2018/sketchyshapes" sd="3430082984">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5E124DB4-6881-34E6-7829-96EB451ECBC8}"/>
              </a:ext>
            </a:extLst>
          </p:cNvPr>
          <p:cNvSpPr/>
          <p:nvPr/>
        </p:nvSpPr>
        <p:spPr>
          <a:xfrm>
            <a:off x="9731740" y="1337410"/>
            <a:ext cx="2156178" cy="1722112"/>
          </a:xfrm>
          <a:custGeom>
            <a:avLst/>
            <a:gdLst>
              <a:gd name="connsiteX0" fmla="*/ 0 w 2156178"/>
              <a:gd name="connsiteY0" fmla="*/ 287024 h 1722112"/>
              <a:gd name="connsiteX1" fmla="*/ 287024 w 2156178"/>
              <a:gd name="connsiteY1" fmla="*/ 0 h 1722112"/>
              <a:gd name="connsiteX2" fmla="*/ 798579 w 2156178"/>
              <a:gd name="connsiteY2" fmla="*/ 0 h 1722112"/>
              <a:gd name="connsiteX3" fmla="*/ 1278492 w 2156178"/>
              <a:gd name="connsiteY3" fmla="*/ 0 h 1722112"/>
              <a:gd name="connsiteX4" fmla="*/ 1869154 w 2156178"/>
              <a:gd name="connsiteY4" fmla="*/ 0 h 1722112"/>
              <a:gd name="connsiteX5" fmla="*/ 2156178 w 2156178"/>
              <a:gd name="connsiteY5" fmla="*/ 287024 h 1722112"/>
              <a:gd name="connsiteX6" fmla="*/ 2156178 w 2156178"/>
              <a:gd name="connsiteY6" fmla="*/ 849575 h 1722112"/>
              <a:gd name="connsiteX7" fmla="*/ 2156178 w 2156178"/>
              <a:gd name="connsiteY7" fmla="*/ 1435088 h 1722112"/>
              <a:gd name="connsiteX8" fmla="*/ 1869154 w 2156178"/>
              <a:gd name="connsiteY8" fmla="*/ 1722112 h 1722112"/>
              <a:gd name="connsiteX9" fmla="*/ 1325956 w 2156178"/>
              <a:gd name="connsiteY9" fmla="*/ 1722112 h 1722112"/>
              <a:gd name="connsiteX10" fmla="*/ 798579 w 2156178"/>
              <a:gd name="connsiteY10" fmla="*/ 1722112 h 1722112"/>
              <a:gd name="connsiteX11" fmla="*/ 287024 w 2156178"/>
              <a:gd name="connsiteY11" fmla="*/ 1722112 h 1722112"/>
              <a:gd name="connsiteX12" fmla="*/ 0 w 2156178"/>
              <a:gd name="connsiteY12" fmla="*/ 1435088 h 1722112"/>
              <a:gd name="connsiteX13" fmla="*/ 0 w 2156178"/>
              <a:gd name="connsiteY13" fmla="*/ 838095 h 1722112"/>
              <a:gd name="connsiteX14" fmla="*/ 0 w 2156178"/>
              <a:gd name="connsiteY14" fmla="*/ 287024 h 1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6178" h="1722112" fill="none" extrusionOk="0">
                <a:moveTo>
                  <a:pt x="0" y="287024"/>
                </a:moveTo>
                <a:cubicBezTo>
                  <a:pt x="18481" y="108477"/>
                  <a:pt x="158114" y="9116"/>
                  <a:pt x="287024" y="0"/>
                </a:cubicBezTo>
                <a:cubicBezTo>
                  <a:pt x="421191" y="2134"/>
                  <a:pt x="581341" y="10453"/>
                  <a:pt x="798579" y="0"/>
                </a:cubicBezTo>
                <a:cubicBezTo>
                  <a:pt x="1015817" y="-10453"/>
                  <a:pt x="1171522" y="-19719"/>
                  <a:pt x="1278492" y="0"/>
                </a:cubicBezTo>
                <a:cubicBezTo>
                  <a:pt x="1385462" y="19719"/>
                  <a:pt x="1732035" y="-6915"/>
                  <a:pt x="1869154" y="0"/>
                </a:cubicBezTo>
                <a:cubicBezTo>
                  <a:pt x="2022978" y="-14057"/>
                  <a:pt x="2164303" y="96025"/>
                  <a:pt x="2156178" y="287024"/>
                </a:cubicBezTo>
                <a:cubicBezTo>
                  <a:pt x="2165362" y="551934"/>
                  <a:pt x="2152935" y="576775"/>
                  <a:pt x="2156178" y="849575"/>
                </a:cubicBezTo>
                <a:cubicBezTo>
                  <a:pt x="2159421" y="1122375"/>
                  <a:pt x="2176560" y="1272944"/>
                  <a:pt x="2156178" y="1435088"/>
                </a:cubicBezTo>
                <a:cubicBezTo>
                  <a:pt x="2179990" y="1574441"/>
                  <a:pt x="2021663" y="1728947"/>
                  <a:pt x="1869154" y="1722112"/>
                </a:cubicBezTo>
                <a:cubicBezTo>
                  <a:pt x="1632495" y="1728506"/>
                  <a:pt x="1560145" y="1703373"/>
                  <a:pt x="1325956" y="1722112"/>
                </a:cubicBezTo>
                <a:cubicBezTo>
                  <a:pt x="1091767" y="1740851"/>
                  <a:pt x="927610" y="1746997"/>
                  <a:pt x="798579" y="1722112"/>
                </a:cubicBezTo>
                <a:cubicBezTo>
                  <a:pt x="669548" y="1697227"/>
                  <a:pt x="441241" y="1740704"/>
                  <a:pt x="287024" y="1722112"/>
                </a:cubicBezTo>
                <a:cubicBezTo>
                  <a:pt x="100440" y="1737783"/>
                  <a:pt x="12834" y="1571906"/>
                  <a:pt x="0" y="1435088"/>
                </a:cubicBezTo>
                <a:cubicBezTo>
                  <a:pt x="-19571" y="1258941"/>
                  <a:pt x="-14456" y="968972"/>
                  <a:pt x="0" y="838095"/>
                </a:cubicBezTo>
                <a:cubicBezTo>
                  <a:pt x="14456" y="707218"/>
                  <a:pt x="10789" y="490017"/>
                  <a:pt x="0" y="287024"/>
                </a:cubicBezTo>
                <a:close/>
              </a:path>
              <a:path w="2156178" h="1722112" stroke="0" extrusionOk="0">
                <a:moveTo>
                  <a:pt x="0" y="287024"/>
                </a:moveTo>
                <a:cubicBezTo>
                  <a:pt x="-26304" y="108774"/>
                  <a:pt x="105841" y="1954"/>
                  <a:pt x="287024" y="0"/>
                </a:cubicBezTo>
                <a:cubicBezTo>
                  <a:pt x="474603" y="-16618"/>
                  <a:pt x="645254" y="22622"/>
                  <a:pt x="798579" y="0"/>
                </a:cubicBezTo>
                <a:cubicBezTo>
                  <a:pt x="951904" y="-22622"/>
                  <a:pt x="1092505" y="12329"/>
                  <a:pt x="1325956" y="0"/>
                </a:cubicBezTo>
                <a:cubicBezTo>
                  <a:pt x="1559407" y="-12329"/>
                  <a:pt x="1655107" y="-6509"/>
                  <a:pt x="1869154" y="0"/>
                </a:cubicBezTo>
                <a:cubicBezTo>
                  <a:pt x="2024856" y="17988"/>
                  <a:pt x="2167959" y="156209"/>
                  <a:pt x="2156178" y="287024"/>
                </a:cubicBezTo>
                <a:cubicBezTo>
                  <a:pt x="2151506" y="475078"/>
                  <a:pt x="2149656" y="693601"/>
                  <a:pt x="2156178" y="861056"/>
                </a:cubicBezTo>
                <a:cubicBezTo>
                  <a:pt x="2162700" y="1028511"/>
                  <a:pt x="2152808" y="1273688"/>
                  <a:pt x="2156178" y="1435088"/>
                </a:cubicBezTo>
                <a:cubicBezTo>
                  <a:pt x="2175292" y="1610797"/>
                  <a:pt x="2006432" y="1730571"/>
                  <a:pt x="1869154" y="1722112"/>
                </a:cubicBezTo>
                <a:cubicBezTo>
                  <a:pt x="1676327" y="1737637"/>
                  <a:pt x="1535079" y="1725835"/>
                  <a:pt x="1373420" y="1722112"/>
                </a:cubicBezTo>
                <a:cubicBezTo>
                  <a:pt x="1211761" y="1718389"/>
                  <a:pt x="980857" y="1733499"/>
                  <a:pt x="877686" y="1722112"/>
                </a:cubicBezTo>
                <a:cubicBezTo>
                  <a:pt x="774515" y="1710725"/>
                  <a:pt x="567609" y="1747362"/>
                  <a:pt x="287024" y="1722112"/>
                </a:cubicBezTo>
                <a:cubicBezTo>
                  <a:pt x="136188" y="1694733"/>
                  <a:pt x="-2316" y="1580095"/>
                  <a:pt x="0" y="1435088"/>
                </a:cubicBezTo>
                <a:cubicBezTo>
                  <a:pt x="-10683" y="1289032"/>
                  <a:pt x="-896" y="1154924"/>
                  <a:pt x="0" y="895498"/>
                </a:cubicBezTo>
                <a:cubicBezTo>
                  <a:pt x="896" y="636072"/>
                  <a:pt x="-19823" y="491278"/>
                  <a:pt x="0" y="287024"/>
                </a:cubicBezTo>
                <a:close/>
              </a:path>
            </a:pathLst>
          </a:custGeom>
          <a:ln w="38100">
            <a:solidFill>
              <a:schemeClr val="bg1"/>
            </a:solidFill>
            <a:extLst>
              <a:ext uri="{C807C97D-BFC1-408E-A445-0C87EB9F89A2}">
                <ask:lineSketchStyleProps xmlns:ask="http://schemas.microsoft.com/office/drawing/2018/sketchyshapes" sd="4288984154">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1 Functional Skills is equivalent to GCSE grades 1 to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1800" b="0" i="1" u="none" strike="noStrike" kern="1200" cap="none" spc="0" normalizeH="0" baseline="0" noProof="0">
                <a:ln>
                  <a:noFill/>
                </a:ln>
                <a:solidFill>
                  <a:prstClr val="white"/>
                </a:solidFill>
                <a:effectLst/>
                <a:uLnTx/>
                <a:uFillTx/>
                <a:latin typeface="Calibri" panose="020F0502020204030204"/>
                <a:ea typeface="+mn-ea"/>
                <a:cs typeface="+mn-cs"/>
              </a:rPr>
              <a:t>(D to G in old GCSE grading system)</a:t>
            </a:r>
          </a:p>
        </p:txBody>
      </p:sp>
      <p:sp>
        <p:nvSpPr>
          <p:cNvPr id="9" name="Rectangle: Rounded Corners 8">
            <a:extLst>
              <a:ext uri="{FF2B5EF4-FFF2-40B4-BE49-F238E27FC236}">
                <a16:creationId xmlns:a16="http://schemas.microsoft.com/office/drawing/2014/main" id="{A576EA08-8483-BC2C-79BA-FEF678A3C608}"/>
              </a:ext>
            </a:extLst>
          </p:cNvPr>
          <p:cNvSpPr/>
          <p:nvPr/>
        </p:nvSpPr>
        <p:spPr>
          <a:xfrm>
            <a:off x="9645863" y="4033872"/>
            <a:ext cx="2327931" cy="1722112"/>
          </a:xfrm>
          <a:custGeom>
            <a:avLst/>
            <a:gdLst>
              <a:gd name="connsiteX0" fmla="*/ 0 w 2327931"/>
              <a:gd name="connsiteY0" fmla="*/ 287024 h 1722112"/>
              <a:gd name="connsiteX1" fmla="*/ 287024 w 2327931"/>
              <a:gd name="connsiteY1" fmla="*/ 0 h 1722112"/>
              <a:gd name="connsiteX2" fmla="*/ 871652 w 2327931"/>
              <a:gd name="connsiteY2" fmla="*/ 0 h 1722112"/>
              <a:gd name="connsiteX3" fmla="*/ 1438741 w 2327931"/>
              <a:gd name="connsiteY3" fmla="*/ 0 h 1722112"/>
              <a:gd name="connsiteX4" fmla="*/ 2040907 w 2327931"/>
              <a:gd name="connsiteY4" fmla="*/ 0 h 1722112"/>
              <a:gd name="connsiteX5" fmla="*/ 2327931 w 2327931"/>
              <a:gd name="connsiteY5" fmla="*/ 287024 h 1722112"/>
              <a:gd name="connsiteX6" fmla="*/ 2327931 w 2327931"/>
              <a:gd name="connsiteY6" fmla="*/ 849575 h 1722112"/>
              <a:gd name="connsiteX7" fmla="*/ 2327931 w 2327931"/>
              <a:gd name="connsiteY7" fmla="*/ 1435088 h 1722112"/>
              <a:gd name="connsiteX8" fmla="*/ 2040907 w 2327931"/>
              <a:gd name="connsiteY8" fmla="*/ 1722112 h 1722112"/>
              <a:gd name="connsiteX9" fmla="*/ 1491357 w 2327931"/>
              <a:gd name="connsiteY9" fmla="*/ 1722112 h 1722112"/>
              <a:gd name="connsiteX10" fmla="*/ 871652 w 2327931"/>
              <a:gd name="connsiteY10" fmla="*/ 1722112 h 1722112"/>
              <a:gd name="connsiteX11" fmla="*/ 287024 w 2327931"/>
              <a:gd name="connsiteY11" fmla="*/ 1722112 h 1722112"/>
              <a:gd name="connsiteX12" fmla="*/ 0 w 2327931"/>
              <a:gd name="connsiteY12" fmla="*/ 1435088 h 1722112"/>
              <a:gd name="connsiteX13" fmla="*/ 0 w 2327931"/>
              <a:gd name="connsiteY13" fmla="*/ 884017 h 1722112"/>
              <a:gd name="connsiteX14" fmla="*/ 0 w 2327931"/>
              <a:gd name="connsiteY14" fmla="*/ 287024 h 1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7931" h="1722112" fill="none" extrusionOk="0">
                <a:moveTo>
                  <a:pt x="0" y="287024"/>
                </a:moveTo>
                <a:cubicBezTo>
                  <a:pt x="17127" y="110809"/>
                  <a:pt x="124578" y="-10366"/>
                  <a:pt x="287024" y="0"/>
                </a:cubicBezTo>
                <a:cubicBezTo>
                  <a:pt x="571420" y="4255"/>
                  <a:pt x="700178" y="-21412"/>
                  <a:pt x="871652" y="0"/>
                </a:cubicBezTo>
                <a:cubicBezTo>
                  <a:pt x="1043126" y="21412"/>
                  <a:pt x="1228112" y="-729"/>
                  <a:pt x="1438741" y="0"/>
                </a:cubicBezTo>
                <a:cubicBezTo>
                  <a:pt x="1649370" y="729"/>
                  <a:pt x="1905661" y="-28800"/>
                  <a:pt x="2040907" y="0"/>
                </a:cubicBezTo>
                <a:cubicBezTo>
                  <a:pt x="2210272" y="-8687"/>
                  <a:pt x="2304608" y="103604"/>
                  <a:pt x="2327931" y="287024"/>
                </a:cubicBezTo>
                <a:cubicBezTo>
                  <a:pt x="2324593" y="556123"/>
                  <a:pt x="2326138" y="706125"/>
                  <a:pt x="2327931" y="849575"/>
                </a:cubicBezTo>
                <a:cubicBezTo>
                  <a:pt x="2329724" y="993025"/>
                  <a:pt x="2352647" y="1158196"/>
                  <a:pt x="2327931" y="1435088"/>
                </a:cubicBezTo>
                <a:cubicBezTo>
                  <a:pt x="2319484" y="1590123"/>
                  <a:pt x="2200426" y="1718481"/>
                  <a:pt x="2040907" y="1722112"/>
                </a:cubicBezTo>
                <a:cubicBezTo>
                  <a:pt x="1814006" y="1722853"/>
                  <a:pt x="1641474" y="1714111"/>
                  <a:pt x="1491357" y="1722112"/>
                </a:cubicBezTo>
                <a:cubicBezTo>
                  <a:pt x="1341240" y="1730114"/>
                  <a:pt x="1011126" y="1717880"/>
                  <a:pt x="871652" y="1722112"/>
                </a:cubicBezTo>
                <a:cubicBezTo>
                  <a:pt x="732179" y="1726344"/>
                  <a:pt x="435811" y="1705167"/>
                  <a:pt x="287024" y="1722112"/>
                </a:cubicBezTo>
                <a:cubicBezTo>
                  <a:pt x="100546" y="1698972"/>
                  <a:pt x="-5612" y="1599643"/>
                  <a:pt x="0" y="1435088"/>
                </a:cubicBezTo>
                <a:cubicBezTo>
                  <a:pt x="69" y="1293063"/>
                  <a:pt x="-8471" y="1103044"/>
                  <a:pt x="0" y="884017"/>
                </a:cubicBezTo>
                <a:cubicBezTo>
                  <a:pt x="8471" y="664990"/>
                  <a:pt x="5547" y="539494"/>
                  <a:pt x="0" y="287024"/>
                </a:cubicBezTo>
                <a:close/>
              </a:path>
              <a:path w="2327931" h="1722112" stroke="0" extrusionOk="0">
                <a:moveTo>
                  <a:pt x="0" y="287024"/>
                </a:moveTo>
                <a:cubicBezTo>
                  <a:pt x="3187" y="137460"/>
                  <a:pt x="106178" y="-14908"/>
                  <a:pt x="287024" y="0"/>
                </a:cubicBezTo>
                <a:cubicBezTo>
                  <a:pt x="477654" y="20250"/>
                  <a:pt x="610002" y="-10660"/>
                  <a:pt x="819035" y="0"/>
                </a:cubicBezTo>
                <a:cubicBezTo>
                  <a:pt x="1028068" y="10660"/>
                  <a:pt x="1282967" y="8419"/>
                  <a:pt x="1438741" y="0"/>
                </a:cubicBezTo>
                <a:cubicBezTo>
                  <a:pt x="1594515" y="-8419"/>
                  <a:pt x="1866478" y="-27346"/>
                  <a:pt x="2040907" y="0"/>
                </a:cubicBezTo>
                <a:cubicBezTo>
                  <a:pt x="2191554" y="35202"/>
                  <a:pt x="2320132" y="125806"/>
                  <a:pt x="2327931" y="287024"/>
                </a:cubicBezTo>
                <a:cubicBezTo>
                  <a:pt x="2326888" y="521192"/>
                  <a:pt x="2328619" y="697348"/>
                  <a:pt x="2327931" y="884017"/>
                </a:cubicBezTo>
                <a:cubicBezTo>
                  <a:pt x="2327243" y="1070686"/>
                  <a:pt x="2343768" y="1193560"/>
                  <a:pt x="2327931" y="1435088"/>
                </a:cubicBezTo>
                <a:cubicBezTo>
                  <a:pt x="2329688" y="1572694"/>
                  <a:pt x="2212610" y="1759120"/>
                  <a:pt x="2040907" y="1722112"/>
                </a:cubicBezTo>
                <a:cubicBezTo>
                  <a:pt x="1763384" y="1694242"/>
                  <a:pt x="1589219" y="1692412"/>
                  <a:pt x="1421202" y="1722112"/>
                </a:cubicBezTo>
                <a:cubicBezTo>
                  <a:pt x="1253185" y="1751812"/>
                  <a:pt x="997537" y="1743404"/>
                  <a:pt x="854113" y="1722112"/>
                </a:cubicBezTo>
                <a:cubicBezTo>
                  <a:pt x="710689" y="1700820"/>
                  <a:pt x="444532" y="1719853"/>
                  <a:pt x="287024" y="1722112"/>
                </a:cubicBezTo>
                <a:cubicBezTo>
                  <a:pt x="118072" y="1748455"/>
                  <a:pt x="-33235" y="1588005"/>
                  <a:pt x="0" y="1435088"/>
                </a:cubicBezTo>
                <a:cubicBezTo>
                  <a:pt x="3386" y="1288948"/>
                  <a:pt x="12077" y="1150203"/>
                  <a:pt x="0" y="872537"/>
                </a:cubicBezTo>
                <a:cubicBezTo>
                  <a:pt x="-12077" y="594871"/>
                  <a:pt x="-26211" y="538317"/>
                  <a:pt x="0" y="287024"/>
                </a:cubicBezTo>
                <a:close/>
              </a:path>
            </a:pathLst>
          </a:custGeom>
          <a:ln w="38100">
            <a:solidFill>
              <a:schemeClr val="bg1"/>
            </a:solidFill>
            <a:extLst>
              <a:ext uri="{C807C97D-BFC1-408E-A445-0C87EB9F89A2}">
                <ask:lineSketchStyleProps xmlns:ask="http://schemas.microsoft.com/office/drawing/2018/sketchyshapes" sd="341274120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2 Functional Skills is equivalent to GCSE grades 4-9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Calibri" panose="020F0502020204030204"/>
                <a:ea typeface="+mn-ea"/>
                <a:cs typeface="+mn-cs"/>
              </a:rPr>
              <a:t>(C to A in old GCSE grading system)</a:t>
            </a:r>
          </a:p>
        </p:txBody>
      </p:sp>
      <p:sp>
        <p:nvSpPr>
          <p:cNvPr id="10" name="Arrow: Right 9">
            <a:extLst>
              <a:ext uri="{FF2B5EF4-FFF2-40B4-BE49-F238E27FC236}">
                <a16:creationId xmlns:a16="http://schemas.microsoft.com/office/drawing/2014/main" id="{E41B1CA0-0B62-6FDB-94BF-8B370E1BBCAC}"/>
              </a:ext>
            </a:extLst>
          </p:cNvPr>
          <p:cNvSpPr/>
          <p:nvPr/>
        </p:nvSpPr>
        <p:spPr>
          <a:xfrm>
            <a:off x="8215917" y="4314188"/>
            <a:ext cx="902858" cy="1025912"/>
          </a:xfrm>
          <a:custGeom>
            <a:avLst/>
            <a:gdLst>
              <a:gd name="connsiteX0" fmla="*/ 0 w 902858"/>
              <a:gd name="connsiteY0" fmla="*/ 256478 h 1025912"/>
              <a:gd name="connsiteX1" fmla="*/ 451429 w 902858"/>
              <a:gd name="connsiteY1" fmla="*/ 256478 h 1025912"/>
              <a:gd name="connsiteX2" fmla="*/ 451429 w 902858"/>
              <a:gd name="connsiteY2" fmla="*/ 0 h 1025912"/>
              <a:gd name="connsiteX3" fmla="*/ 681658 w 902858"/>
              <a:gd name="connsiteY3" fmla="*/ 261608 h 1025912"/>
              <a:gd name="connsiteX4" fmla="*/ 902858 w 902858"/>
              <a:gd name="connsiteY4" fmla="*/ 512956 h 1025912"/>
              <a:gd name="connsiteX5" fmla="*/ 677144 w 902858"/>
              <a:gd name="connsiteY5" fmla="*/ 769434 h 1025912"/>
              <a:gd name="connsiteX6" fmla="*/ 451429 w 902858"/>
              <a:gd name="connsiteY6" fmla="*/ 1025912 h 1025912"/>
              <a:gd name="connsiteX7" fmla="*/ 451429 w 902858"/>
              <a:gd name="connsiteY7" fmla="*/ 769434 h 1025912"/>
              <a:gd name="connsiteX8" fmla="*/ 0 w 902858"/>
              <a:gd name="connsiteY8" fmla="*/ 769434 h 1025912"/>
              <a:gd name="connsiteX9" fmla="*/ 0 w 902858"/>
              <a:gd name="connsiteY9" fmla="*/ 256478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2858" h="1025912" fill="none" extrusionOk="0">
                <a:moveTo>
                  <a:pt x="0" y="256478"/>
                </a:moveTo>
                <a:cubicBezTo>
                  <a:pt x="113074" y="227593"/>
                  <a:pt x="246961" y="271748"/>
                  <a:pt x="451429" y="256478"/>
                </a:cubicBezTo>
                <a:cubicBezTo>
                  <a:pt x="435030" y="152992"/>
                  <a:pt x="473533" y="72007"/>
                  <a:pt x="451429" y="0"/>
                </a:cubicBezTo>
                <a:cubicBezTo>
                  <a:pt x="571016" y="125915"/>
                  <a:pt x="559907" y="155130"/>
                  <a:pt x="681658" y="261608"/>
                </a:cubicBezTo>
                <a:cubicBezTo>
                  <a:pt x="803410" y="368086"/>
                  <a:pt x="818116" y="458767"/>
                  <a:pt x="902858" y="512956"/>
                </a:cubicBezTo>
                <a:cubicBezTo>
                  <a:pt x="812754" y="635155"/>
                  <a:pt x="754633" y="660080"/>
                  <a:pt x="677144" y="769434"/>
                </a:cubicBezTo>
                <a:cubicBezTo>
                  <a:pt x="599655" y="878788"/>
                  <a:pt x="526353" y="891342"/>
                  <a:pt x="451429" y="1025912"/>
                </a:cubicBezTo>
                <a:cubicBezTo>
                  <a:pt x="445335" y="937819"/>
                  <a:pt x="477071" y="863099"/>
                  <a:pt x="451429" y="769434"/>
                </a:cubicBezTo>
                <a:cubicBezTo>
                  <a:pt x="233118" y="806983"/>
                  <a:pt x="173347" y="763267"/>
                  <a:pt x="0" y="769434"/>
                </a:cubicBezTo>
                <a:cubicBezTo>
                  <a:pt x="-16967" y="525981"/>
                  <a:pt x="21170" y="477604"/>
                  <a:pt x="0" y="256478"/>
                </a:cubicBezTo>
                <a:close/>
              </a:path>
              <a:path w="902858" h="1025912" stroke="0" extrusionOk="0">
                <a:moveTo>
                  <a:pt x="0" y="256478"/>
                </a:moveTo>
                <a:cubicBezTo>
                  <a:pt x="127051" y="204892"/>
                  <a:pt x="245987" y="294243"/>
                  <a:pt x="451429" y="256478"/>
                </a:cubicBezTo>
                <a:cubicBezTo>
                  <a:pt x="427430" y="194845"/>
                  <a:pt x="462690" y="106851"/>
                  <a:pt x="451429" y="0"/>
                </a:cubicBezTo>
                <a:cubicBezTo>
                  <a:pt x="565728" y="113955"/>
                  <a:pt x="621158" y="206399"/>
                  <a:pt x="681658" y="261608"/>
                </a:cubicBezTo>
                <a:cubicBezTo>
                  <a:pt x="742158" y="316817"/>
                  <a:pt x="837436" y="460655"/>
                  <a:pt x="902858" y="512956"/>
                </a:cubicBezTo>
                <a:cubicBezTo>
                  <a:pt x="820248" y="640119"/>
                  <a:pt x="781676" y="631323"/>
                  <a:pt x="681658" y="764304"/>
                </a:cubicBezTo>
                <a:cubicBezTo>
                  <a:pt x="581640" y="897285"/>
                  <a:pt x="483200" y="950010"/>
                  <a:pt x="451429" y="1025912"/>
                </a:cubicBezTo>
                <a:cubicBezTo>
                  <a:pt x="425856" y="914895"/>
                  <a:pt x="468653" y="836083"/>
                  <a:pt x="451429" y="769434"/>
                </a:cubicBezTo>
                <a:cubicBezTo>
                  <a:pt x="347922" y="806873"/>
                  <a:pt x="144442" y="743753"/>
                  <a:pt x="0" y="769434"/>
                </a:cubicBezTo>
                <a:cubicBezTo>
                  <a:pt x="-21388" y="539747"/>
                  <a:pt x="40723" y="447864"/>
                  <a:pt x="0" y="256478"/>
                </a:cubicBezTo>
                <a:close/>
              </a:path>
            </a:pathLst>
          </a:custGeom>
          <a:solidFill>
            <a:schemeClr val="bg1"/>
          </a:solidFill>
          <a:ln w="38100">
            <a:extLst>
              <a:ext uri="{C807C97D-BFC1-408E-A445-0C87EB9F89A2}">
                <ask:lineSketchStyleProps xmlns:ask="http://schemas.microsoft.com/office/drawing/2018/sketchyshapes" sd="3430082984">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917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5" grpId="0" animBg="1"/>
      <p:bldP spid="28" grpId="0" animBg="1"/>
      <p:bldP spid="32" grpId="0" animBg="1"/>
      <p:bldP spid="6" grpId="0" animBg="1"/>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366BE8-68E2-4362-9F89-CA09CF206A5D}"/>
              </a:ext>
            </a:extLst>
          </p:cNvPr>
          <p:cNvSpPr txBox="1"/>
          <p:nvPr/>
        </p:nvSpPr>
        <p:spPr>
          <a:xfrm rot="21105383">
            <a:off x="369931" y="2084565"/>
            <a:ext cx="2770049"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Criminal Investigator </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E68890C-0C6F-4F8D-94A1-855DD9FDE557}"/>
              </a:ext>
            </a:extLst>
          </p:cNvPr>
          <p:cNvSpPr txBox="1"/>
          <p:nvPr/>
        </p:nvSpPr>
        <p:spPr>
          <a:xfrm rot="21105383">
            <a:off x="1356744" y="2724631"/>
            <a:ext cx="1104309"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6</a:t>
            </a:r>
          </a:p>
        </p:txBody>
      </p:sp>
      <p:sp>
        <p:nvSpPr>
          <p:cNvPr id="7" name="TextBox 6">
            <a:extLst>
              <a:ext uri="{FF2B5EF4-FFF2-40B4-BE49-F238E27FC236}">
                <a16:creationId xmlns:a16="http://schemas.microsoft.com/office/drawing/2014/main" id="{FB8A1EBC-B44C-4E9F-813E-4A61D7A74622}"/>
              </a:ext>
            </a:extLst>
          </p:cNvPr>
          <p:cNvSpPr txBox="1"/>
          <p:nvPr/>
        </p:nvSpPr>
        <p:spPr>
          <a:xfrm rot="401632">
            <a:off x="5685192" y="1144171"/>
            <a:ext cx="1165754"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Florist</a:t>
            </a:r>
          </a:p>
        </p:txBody>
      </p:sp>
      <p:sp>
        <p:nvSpPr>
          <p:cNvPr id="8" name="TextBox 7">
            <a:extLst>
              <a:ext uri="{FF2B5EF4-FFF2-40B4-BE49-F238E27FC236}">
                <a16:creationId xmlns:a16="http://schemas.microsoft.com/office/drawing/2014/main" id="{377FB8EA-85E3-44E2-A0D6-E6A4430537ED}"/>
              </a:ext>
            </a:extLst>
          </p:cNvPr>
          <p:cNvSpPr txBox="1"/>
          <p:nvPr/>
        </p:nvSpPr>
        <p:spPr>
          <a:xfrm rot="424236">
            <a:off x="5685882" y="1703695"/>
            <a:ext cx="90563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9" name="TextBox 8">
            <a:extLst>
              <a:ext uri="{FF2B5EF4-FFF2-40B4-BE49-F238E27FC236}">
                <a16:creationId xmlns:a16="http://schemas.microsoft.com/office/drawing/2014/main" id="{F85C5836-8953-4898-A1E4-ADEA193C27D4}"/>
              </a:ext>
            </a:extLst>
          </p:cNvPr>
          <p:cNvSpPr txBox="1"/>
          <p:nvPr/>
        </p:nvSpPr>
        <p:spPr>
          <a:xfrm rot="604666">
            <a:off x="6119293" y="4001751"/>
            <a:ext cx="2216550"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Animal</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Trainer</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8CABF3E6-DBA4-4D1D-83E8-B183CFF86E09}"/>
              </a:ext>
            </a:extLst>
          </p:cNvPr>
          <p:cNvSpPr txBox="1"/>
          <p:nvPr/>
        </p:nvSpPr>
        <p:spPr>
          <a:xfrm rot="551504">
            <a:off x="6552568" y="4568121"/>
            <a:ext cx="94194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4 </a:t>
            </a:r>
          </a:p>
        </p:txBody>
      </p:sp>
      <p:sp>
        <p:nvSpPr>
          <p:cNvPr id="11" name="TextBox 10">
            <a:extLst>
              <a:ext uri="{FF2B5EF4-FFF2-40B4-BE49-F238E27FC236}">
                <a16:creationId xmlns:a16="http://schemas.microsoft.com/office/drawing/2014/main" id="{ED9B1372-BF31-4D91-B75F-3DEEAC1B2208}"/>
              </a:ext>
            </a:extLst>
          </p:cNvPr>
          <p:cNvSpPr txBox="1"/>
          <p:nvPr/>
        </p:nvSpPr>
        <p:spPr>
          <a:xfrm rot="660778">
            <a:off x="248220" y="336557"/>
            <a:ext cx="2550361"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Outdoor Activity Instructor</a:t>
            </a:r>
          </a:p>
        </p:txBody>
      </p:sp>
      <p:sp>
        <p:nvSpPr>
          <p:cNvPr id="12" name="TextBox 11">
            <a:extLst>
              <a:ext uri="{FF2B5EF4-FFF2-40B4-BE49-F238E27FC236}">
                <a16:creationId xmlns:a16="http://schemas.microsoft.com/office/drawing/2014/main" id="{3B3EA2CD-9FA1-4EE7-B76E-0556BD5090A9}"/>
              </a:ext>
            </a:extLst>
          </p:cNvPr>
          <p:cNvSpPr txBox="1"/>
          <p:nvPr/>
        </p:nvSpPr>
        <p:spPr>
          <a:xfrm rot="698457">
            <a:off x="774109" y="1218836"/>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13" name="TextBox 12">
            <a:extLst>
              <a:ext uri="{FF2B5EF4-FFF2-40B4-BE49-F238E27FC236}">
                <a16:creationId xmlns:a16="http://schemas.microsoft.com/office/drawing/2014/main" id="{D1B14B5F-8F90-4617-87B0-4FFBE92852E8}"/>
              </a:ext>
            </a:extLst>
          </p:cNvPr>
          <p:cNvSpPr txBox="1"/>
          <p:nvPr/>
        </p:nvSpPr>
        <p:spPr>
          <a:xfrm rot="21385965">
            <a:off x="2762289" y="5152497"/>
            <a:ext cx="2509699"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Game Software Developer</a:t>
            </a:r>
          </a:p>
        </p:txBody>
      </p:sp>
      <p:sp>
        <p:nvSpPr>
          <p:cNvPr id="14" name="TextBox 13">
            <a:extLst>
              <a:ext uri="{FF2B5EF4-FFF2-40B4-BE49-F238E27FC236}">
                <a16:creationId xmlns:a16="http://schemas.microsoft.com/office/drawing/2014/main" id="{52C0F260-E5FE-472B-8565-D6ABCF40FA2B}"/>
              </a:ext>
            </a:extLst>
          </p:cNvPr>
          <p:cNvSpPr txBox="1"/>
          <p:nvPr/>
        </p:nvSpPr>
        <p:spPr>
          <a:xfrm rot="21417817">
            <a:off x="3546164" y="6137676"/>
            <a:ext cx="94194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7 </a:t>
            </a:r>
          </a:p>
        </p:txBody>
      </p:sp>
      <p:sp>
        <p:nvSpPr>
          <p:cNvPr id="15" name="TextBox 14">
            <a:extLst>
              <a:ext uri="{FF2B5EF4-FFF2-40B4-BE49-F238E27FC236}">
                <a16:creationId xmlns:a16="http://schemas.microsoft.com/office/drawing/2014/main" id="{E17C90C5-C4BC-40AB-99E6-9236B0EF6225}"/>
              </a:ext>
            </a:extLst>
          </p:cNvPr>
          <p:cNvSpPr txBox="1"/>
          <p:nvPr/>
        </p:nvSpPr>
        <p:spPr>
          <a:xfrm rot="228239">
            <a:off x="9510573" y="244544"/>
            <a:ext cx="2464246"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Plumbing &amp; Heating Engineer</a:t>
            </a:r>
          </a:p>
        </p:txBody>
      </p:sp>
      <p:sp>
        <p:nvSpPr>
          <p:cNvPr id="16" name="TextBox 15">
            <a:extLst>
              <a:ext uri="{FF2B5EF4-FFF2-40B4-BE49-F238E27FC236}">
                <a16:creationId xmlns:a16="http://schemas.microsoft.com/office/drawing/2014/main" id="{72ECD649-4243-459A-9D00-A2ADDD72F54E}"/>
              </a:ext>
            </a:extLst>
          </p:cNvPr>
          <p:cNvSpPr txBox="1"/>
          <p:nvPr/>
        </p:nvSpPr>
        <p:spPr>
          <a:xfrm rot="250035">
            <a:off x="10250748" y="1175608"/>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17" name="TextBox 16">
            <a:extLst>
              <a:ext uri="{FF2B5EF4-FFF2-40B4-BE49-F238E27FC236}">
                <a16:creationId xmlns:a16="http://schemas.microsoft.com/office/drawing/2014/main" id="{2AB05318-34F0-4E27-94D8-4AD9AAC83322}"/>
              </a:ext>
            </a:extLst>
          </p:cNvPr>
          <p:cNvSpPr txBox="1"/>
          <p:nvPr/>
        </p:nvSpPr>
        <p:spPr>
          <a:xfrm rot="488799">
            <a:off x="8959759" y="1965769"/>
            <a:ext cx="3093365"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Business Administrator</a:t>
            </a:r>
          </a:p>
        </p:txBody>
      </p:sp>
      <p:sp>
        <p:nvSpPr>
          <p:cNvPr id="18" name="TextBox 17">
            <a:extLst>
              <a:ext uri="{FF2B5EF4-FFF2-40B4-BE49-F238E27FC236}">
                <a16:creationId xmlns:a16="http://schemas.microsoft.com/office/drawing/2014/main" id="{ED606863-FE2D-4A88-B2A5-B1DA54AA51C1}"/>
              </a:ext>
            </a:extLst>
          </p:cNvPr>
          <p:cNvSpPr txBox="1"/>
          <p:nvPr/>
        </p:nvSpPr>
        <p:spPr>
          <a:xfrm rot="431827">
            <a:off x="9966798" y="2554509"/>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19" name="TextBox 18">
            <a:extLst>
              <a:ext uri="{FF2B5EF4-FFF2-40B4-BE49-F238E27FC236}">
                <a16:creationId xmlns:a16="http://schemas.microsoft.com/office/drawing/2014/main" id="{13C4F200-D311-4B92-8EA5-C733F9BF5F69}"/>
              </a:ext>
            </a:extLst>
          </p:cNvPr>
          <p:cNvSpPr txBox="1"/>
          <p:nvPr/>
        </p:nvSpPr>
        <p:spPr>
          <a:xfrm rot="421349">
            <a:off x="232704" y="3535028"/>
            <a:ext cx="2779436"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Customer Service Practitioner</a:t>
            </a:r>
          </a:p>
        </p:txBody>
      </p:sp>
      <p:sp>
        <p:nvSpPr>
          <p:cNvPr id="20" name="TextBox 19">
            <a:extLst>
              <a:ext uri="{FF2B5EF4-FFF2-40B4-BE49-F238E27FC236}">
                <a16:creationId xmlns:a16="http://schemas.microsoft.com/office/drawing/2014/main" id="{B32A387C-9576-45A7-8C2D-36C83C7CCFC1}"/>
              </a:ext>
            </a:extLst>
          </p:cNvPr>
          <p:cNvSpPr txBox="1"/>
          <p:nvPr/>
        </p:nvSpPr>
        <p:spPr>
          <a:xfrm rot="446918">
            <a:off x="979495" y="4516684"/>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21" name="TextBox 20">
            <a:extLst>
              <a:ext uri="{FF2B5EF4-FFF2-40B4-BE49-F238E27FC236}">
                <a16:creationId xmlns:a16="http://schemas.microsoft.com/office/drawing/2014/main" id="{AF67325C-A39A-4B10-9D2B-4DA6D165A940}"/>
              </a:ext>
            </a:extLst>
          </p:cNvPr>
          <p:cNvSpPr txBox="1"/>
          <p:nvPr/>
        </p:nvSpPr>
        <p:spPr>
          <a:xfrm rot="21308197">
            <a:off x="4166990" y="3945654"/>
            <a:ext cx="1423326"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Midwife</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A578B8F-17C4-49B7-94E8-954F158F76CC}"/>
              </a:ext>
            </a:extLst>
          </p:cNvPr>
          <p:cNvSpPr txBox="1"/>
          <p:nvPr/>
        </p:nvSpPr>
        <p:spPr>
          <a:xfrm rot="21313812">
            <a:off x="4393399" y="4487031"/>
            <a:ext cx="1044614" cy="372259"/>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6</a:t>
            </a:r>
          </a:p>
        </p:txBody>
      </p:sp>
      <p:sp>
        <p:nvSpPr>
          <p:cNvPr id="23" name="TextBox 22">
            <a:extLst>
              <a:ext uri="{FF2B5EF4-FFF2-40B4-BE49-F238E27FC236}">
                <a16:creationId xmlns:a16="http://schemas.microsoft.com/office/drawing/2014/main" id="{4D53671A-36EA-4752-812A-54734481A27E}"/>
              </a:ext>
            </a:extLst>
          </p:cNvPr>
          <p:cNvSpPr txBox="1"/>
          <p:nvPr/>
        </p:nvSpPr>
        <p:spPr>
          <a:xfrm rot="20927997">
            <a:off x="3093506" y="681196"/>
            <a:ext cx="2560565"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Teaching Assistant</a:t>
            </a:r>
          </a:p>
        </p:txBody>
      </p:sp>
      <p:sp>
        <p:nvSpPr>
          <p:cNvPr id="24" name="TextBox 23">
            <a:extLst>
              <a:ext uri="{FF2B5EF4-FFF2-40B4-BE49-F238E27FC236}">
                <a16:creationId xmlns:a16="http://schemas.microsoft.com/office/drawing/2014/main" id="{8F6FC0F6-A63E-4FAC-97B1-F65F27476976}"/>
              </a:ext>
            </a:extLst>
          </p:cNvPr>
          <p:cNvSpPr txBox="1"/>
          <p:nvPr/>
        </p:nvSpPr>
        <p:spPr>
          <a:xfrm rot="20912595">
            <a:off x="4107965" y="1247903"/>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25" name="TextBox 24">
            <a:extLst>
              <a:ext uri="{FF2B5EF4-FFF2-40B4-BE49-F238E27FC236}">
                <a16:creationId xmlns:a16="http://schemas.microsoft.com/office/drawing/2014/main" id="{013B36CA-D1EB-4B5F-9E23-860926B08166}"/>
              </a:ext>
            </a:extLst>
          </p:cNvPr>
          <p:cNvSpPr txBox="1"/>
          <p:nvPr/>
        </p:nvSpPr>
        <p:spPr>
          <a:xfrm rot="20995413">
            <a:off x="8597186" y="3607576"/>
            <a:ext cx="3282612"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Fashion Studio Assistant</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86FB44F-5F08-43D2-A51A-711DDCD9B64E}"/>
              </a:ext>
            </a:extLst>
          </p:cNvPr>
          <p:cNvSpPr txBox="1"/>
          <p:nvPr/>
        </p:nvSpPr>
        <p:spPr>
          <a:xfrm rot="20918926">
            <a:off x="9958731" y="4168181"/>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27" name="TextBox 26">
            <a:extLst>
              <a:ext uri="{FF2B5EF4-FFF2-40B4-BE49-F238E27FC236}">
                <a16:creationId xmlns:a16="http://schemas.microsoft.com/office/drawing/2014/main" id="{699C3F1A-BBF4-4118-BE84-508279122957}"/>
              </a:ext>
            </a:extLst>
          </p:cNvPr>
          <p:cNvSpPr txBox="1"/>
          <p:nvPr/>
        </p:nvSpPr>
        <p:spPr>
          <a:xfrm rot="21297083">
            <a:off x="7117079" y="354640"/>
            <a:ext cx="1749989"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Operational Firefighter</a:t>
            </a:r>
          </a:p>
        </p:txBody>
      </p:sp>
      <p:sp>
        <p:nvSpPr>
          <p:cNvPr id="28" name="TextBox 27">
            <a:extLst>
              <a:ext uri="{FF2B5EF4-FFF2-40B4-BE49-F238E27FC236}">
                <a16:creationId xmlns:a16="http://schemas.microsoft.com/office/drawing/2014/main" id="{CB7A8429-A229-46FD-BDF5-F5BC3659306F}"/>
              </a:ext>
            </a:extLst>
          </p:cNvPr>
          <p:cNvSpPr txBox="1"/>
          <p:nvPr/>
        </p:nvSpPr>
        <p:spPr>
          <a:xfrm rot="21331143">
            <a:off x="7631300" y="1300556"/>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29" name="TextBox 28">
            <a:extLst>
              <a:ext uri="{FF2B5EF4-FFF2-40B4-BE49-F238E27FC236}">
                <a16:creationId xmlns:a16="http://schemas.microsoft.com/office/drawing/2014/main" id="{DDAFC436-DD53-4758-8B69-70CA4518B254}"/>
              </a:ext>
            </a:extLst>
          </p:cNvPr>
          <p:cNvSpPr txBox="1"/>
          <p:nvPr/>
        </p:nvSpPr>
        <p:spPr>
          <a:xfrm rot="421349">
            <a:off x="5891466" y="5322036"/>
            <a:ext cx="2820663"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Horticulture &amp; Landscape operative</a:t>
            </a:r>
          </a:p>
        </p:txBody>
      </p:sp>
      <p:sp>
        <p:nvSpPr>
          <p:cNvPr id="30" name="TextBox 29">
            <a:extLst>
              <a:ext uri="{FF2B5EF4-FFF2-40B4-BE49-F238E27FC236}">
                <a16:creationId xmlns:a16="http://schemas.microsoft.com/office/drawing/2014/main" id="{8F7A0310-A28F-47C9-B5E6-ED4F18C04125}"/>
              </a:ext>
            </a:extLst>
          </p:cNvPr>
          <p:cNvSpPr txBox="1"/>
          <p:nvPr/>
        </p:nvSpPr>
        <p:spPr>
          <a:xfrm rot="435233">
            <a:off x="6630501" y="6225578"/>
            <a:ext cx="90563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31" name="TextBox 30">
            <a:extLst>
              <a:ext uri="{FF2B5EF4-FFF2-40B4-BE49-F238E27FC236}">
                <a16:creationId xmlns:a16="http://schemas.microsoft.com/office/drawing/2014/main" id="{81929457-EA14-4B3B-A4B1-E14BA5E28410}"/>
              </a:ext>
            </a:extLst>
          </p:cNvPr>
          <p:cNvSpPr txBox="1"/>
          <p:nvPr/>
        </p:nvSpPr>
        <p:spPr>
          <a:xfrm rot="21123930">
            <a:off x="9654320" y="5079612"/>
            <a:ext cx="1613732"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Autocare Technician</a:t>
            </a:r>
          </a:p>
        </p:txBody>
      </p:sp>
      <p:sp>
        <p:nvSpPr>
          <p:cNvPr id="32" name="TextBox 31">
            <a:extLst>
              <a:ext uri="{FF2B5EF4-FFF2-40B4-BE49-F238E27FC236}">
                <a16:creationId xmlns:a16="http://schemas.microsoft.com/office/drawing/2014/main" id="{8B182221-AF34-463E-B3D1-B80B58CE0DA9}"/>
              </a:ext>
            </a:extLst>
          </p:cNvPr>
          <p:cNvSpPr txBox="1"/>
          <p:nvPr/>
        </p:nvSpPr>
        <p:spPr>
          <a:xfrm rot="21184267">
            <a:off x="10165105" y="5990098"/>
            <a:ext cx="90563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33" name="TextBox 32">
            <a:extLst>
              <a:ext uri="{FF2B5EF4-FFF2-40B4-BE49-F238E27FC236}">
                <a16:creationId xmlns:a16="http://schemas.microsoft.com/office/drawing/2014/main" id="{58BF51F2-FCC7-42BA-81F4-A666D74F6493}"/>
              </a:ext>
            </a:extLst>
          </p:cNvPr>
          <p:cNvSpPr txBox="1"/>
          <p:nvPr/>
        </p:nvSpPr>
        <p:spPr>
          <a:xfrm rot="568546">
            <a:off x="445625" y="5337164"/>
            <a:ext cx="1613732"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Paramedic</a:t>
            </a:r>
          </a:p>
        </p:txBody>
      </p:sp>
      <p:sp>
        <p:nvSpPr>
          <p:cNvPr id="34" name="TextBox 33">
            <a:extLst>
              <a:ext uri="{FF2B5EF4-FFF2-40B4-BE49-F238E27FC236}">
                <a16:creationId xmlns:a16="http://schemas.microsoft.com/office/drawing/2014/main" id="{9CC6F267-BA66-49C0-AD50-51A0043CE976}"/>
              </a:ext>
            </a:extLst>
          </p:cNvPr>
          <p:cNvSpPr txBox="1"/>
          <p:nvPr/>
        </p:nvSpPr>
        <p:spPr>
          <a:xfrm rot="596675">
            <a:off x="554991" y="5897283"/>
            <a:ext cx="1104309"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6</a:t>
            </a:r>
          </a:p>
        </p:txBody>
      </p:sp>
      <p:sp>
        <p:nvSpPr>
          <p:cNvPr id="35" name="TextBox 34">
            <a:extLst>
              <a:ext uri="{FF2B5EF4-FFF2-40B4-BE49-F238E27FC236}">
                <a16:creationId xmlns:a16="http://schemas.microsoft.com/office/drawing/2014/main" id="{EFD58FAF-7C5D-FC02-3E05-A39A138F5AE3}"/>
              </a:ext>
            </a:extLst>
          </p:cNvPr>
          <p:cNvSpPr txBox="1"/>
          <p:nvPr/>
        </p:nvSpPr>
        <p:spPr>
          <a:xfrm>
            <a:off x="3158767" y="2422758"/>
            <a:ext cx="6222942" cy="1200329"/>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a:ln>
                  <a:noFill/>
                </a:ln>
                <a:solidFill>
                  <a:prstClr val="white"/>
                </a:solidFill>
                <a:effectLst/>
                <a:uLnTx/>
                <a:uFillTx/>
                <a:latin typeface="Calibri" panose="020F0502020204030204"/>
                <a:ea typeface="+mn-ea"/>
                <a:cs typeface="+mn-cs"/>
              </a:rPr>
              <a:t>Which of these are Apprenticeship qualifications?</a:t>
            </a:r>
          </a:p>
        </p:txBody>
      </p:sp>
    </p:spTree>
    <p:extLst>
      <p:ext uri="{BB962C8B-B14F-4D97-AF65-F5344CB8AC3E}">
        <p14:creationId xmlns:p14="http://schemas.microsoft.com/office/powerpoint/2010/main" val="2516411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42D0E16-7D7F-48A2-92B5-C27C14982215}"/>
              </a:ext>
            </a:extLst>
          </p:cNvPr>
          <p:cNvSpPr txBox="1"/>
          <p:nvPr/>
        </p:nvSpPr>
        <p:spPr>
          <a:xfrm>
            <a:off x="1531089" y="2222206"/>
            <a:ext cx="13163048" cy="1323439"/>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So where do I start? </a:t>
            </a:r>
          </a:p>
        </p:txBody>
      </p:sp>
      <p:pic>
        <p:nvPicPr>
          <p:cNvPr id="11" name="Picture 10" descr="A blue square with white logo&#10;&#10;Description automatically generated">
            <a:extLst>
              <a:ext uri="{FF2B5EF4-FFF2-40B4-BE49-F238E27FC236}">
                <a16:creationId xmlns:a16="http://schemas.microsoft.com/office/drawing/2014/main" id="{006F7648-164A-99FA-46CD-6A72D05912D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29969" y="5849107"/>
            <a:ext cx="2242782" cy="936053"/>
          </a:xfrm>
          <a:prstGeom prst="rect">
            <a:avLst/>
          </a:prstGeom>
        </p:spPr>
      </p:pic>
    </p:spTree>
    <p:extLst>
      <p:ext uri="{BB962C8B-B14F-4D97-AF65-F5344CB8AC3E}">
        <p14:creationId xmlns:p14="http://schemas.microsoft.com/office/powerpoint/2010/main" val="2147678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149F8F77-C1D8-4D5F-BA5D-81E411A3B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F353A51D-CA0E-4B46-B205-B30E827DC7FE}"/>
              </a:ext>
            </a:extLst>
          </p:cNvPr>
          <p:cNvSpPr txBox="1"/>
          <p:nvPr/>
        </p:nvSpPr>
        <p:spPr>
          <a:xfrm>
            <a:off x="3516489" y="214006"/>
            <a:ext cx="4733431" cy="61093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DO 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Consider your interests - What is it you want to do?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There are several helpful sites to help you discover career options based on your interests, skills and attributes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I can be a…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“Careers Quiz”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on the UCAS website.</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Do your research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How can I get into my preferred industry? What qualifications/ experience will I need?</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Attend career events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(virtual or in person). Set up a LinkedIn profile.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Find local employers and approach to request some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work experience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Build your CV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and cover letter for job applications.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Register on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7"/>
              </a:rPr>
              <a:t>National Apprenticeship Service</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gov.uk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for current apprenticeship opportunities.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Register with Apprenticeships Suffolk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where you will receive ongoing support from our Participant Advisor. You will receive our Wednesday Weekly which shares our current live job vacancies, and you will be invited to apply to new opportunities within our service.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45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1994-6EF7-6080-7C83-8AA18ED10786}"/>
              </a:ext>
            </a:extLst>
          </p:cNvPr>
          <p:cNvSpPr>
            <a:spLocks noGrp="1"/>
          </p:cNvSpPr>
          <p:nvPr>
            <p:ph type="title"/>
          </p:nvPr>
        </p:nvSpPr>
        <p:spPr>
          <a:xfrm>
            <a:off x="609600" y="-519692"/>
            <a:ext cx="10972799" cy="2571713"/>
          </a:xfrm>
        </p:spPr>
        <p:txBody>
          <a:bodyPr>
            <a:normAutofit/>
          </a:bodyPr>
          <a:lstStyle/>
          <a:p>
            <a:pPr algn="ctr"/>
            <a:r>
              <a:rPr lang="en-GB" sz="4000" dirty="0">
                <a:solidFill>
                  <a:schemeClr val="bg1"/>
                </a:solidFill>
                <a:latin typeface="Britannic Bold" panose="020B0903060703020204" pitchFamily="34" charset="0"/>
              </a:rPr>
              <a:t>Subscribe to the Wednesday Weekly  </a:t>
            </a:r>
            <a:r>
              <a:rPr lang="en-GB" sz="4000" dirty="0"/>
              <a:t> </a:t>
            </a:r>
          </a:p>
        </p:txBody>
      </p:sp>
      <p:graphicFrame>
        <p:nvGraphicFramePr>
          <p:cNvPr id="4" name="Object 3">
            <a:extLst>
              <a:ext uri="{FF2B5EF4-FFF2-40B4-BE49-F238E27FC236}">
                <a16:creationId xmlns:a16="http://schemas.microsoft.com/office/drawing/2014/main" id="{FD419BB4-81EA-4366-3C8D-9C3EE3E24298}"/>
              </a:ext>
            </a:extLst>
          </p:cNvPr>
          <p:cNvGraphicFramePr>
            <a:graphicFrameLocks noChangeAspect="1"/>
          </p:cNvGraphicFramePr>
          <p:nvPr/>
        </p:nvGraphicFramePr>
        <p:xfrm>
          <a:off x="0" y="6184214"/>
          <a:ext cx="1124465" cy="673786"/>
        </p:xfrm>
        <a:graphic>
          <a:graphicData uri="http://schemas.openxmlformats.org/presentationml/2006/ole">
            <mc:AlternateContent xmlns:mc="http://schemas.openxmlformats.org/markup-compatibility/2006">
              <mc:Choice xmlns:v="urn:schemas-microsoft-com:vml" Requires="v">
                <p:oleObj name="Packager Shell Object" showAsIcon="1" r:id="rId2" imgW="799560" imgH="478800" progId="Package">
                  <p:embed/>
                </p:oleObj>
              </mc:Choice>
              <mc:Fallback>
                <p:oleObj name="Packager Shell Object" showAsIcon="1" r:id="rId2" imgW="799560" imgH="478800" progId="Package">
                  <p:embed/>
                  <p:pic>
                    <p:nvPicPr>
                      <p:cNvPr id="4" name="Object 3">
                        <a:extLst>
                          <a:ext uri="{FF2B5EF4-FFF2-40B4-BE49-F238E27FC236}">
                            <a16:creationId xmlns:a16="http://schemas.microsoft.com/office/drawing/2014/main" id="{FD419BB4-81EA-4366-3C8D-9C3EE3E24298}"/>
                          </a:ext>
                        </a:extLst>
                      </p:cNvPr>
                      <p:cNvPicPr/>
                      <p:nvPr/>
                    </p:nvPicPr>
                    <p:blipFill>
                      <a:blip r:embed="rId3"/>
                      <a:stretch>
                        <a:fillRect/>
                      </a:stretch>
                    </p:blipFill>
                    <p:spPr>
                      <a:xfrm>
                        <a:off x="0" y="6184214"/>
                        <a:ext cx="1124465" cy="673786"/>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61B215CC-DBD5-972D-841E-0FD975752DB4}"/>
              </a:ext>
            </a:extLst>
          </p:cNvPr>
          <p:cNvPicPr>
            <a:picLocks noChangeAspect="1"/>
          </p:cNvPicPr>
          <p:nvPr/>
        </p:nvPicPr>
        <p:blipFill>
          <a:blip r:embed="rId4"/>
          <a:stretch>
            <a:fillRect/>
          </a:stretch>
        </p:blipFill>
        <p:spPr>
          <a:xfrm rot="746038">
            <a:off x="8115640" y="1351545"/>
            <a:ext cx="3581583" cy="4986016"/>
          </a:xfrm>
          <a:prstGeom prst="rect">
            <a:avLst/>
          </a:prstGeom>
        </p:spPr>
      </p:pic>
      <p:pic>
        <p:nvPicPr>
          <p:cNvPr id="10" name="Picture 9">
            <a:extLst>
              <a:ext uri="{FF2B5EF4-FFF2-40B4-BE49-F238E27FC236}">
                <a16:creationId xmlns:a16="http://schemas.microsoft.com/office/drawing/2014/main" id="{C719E53D-C71C-6BB5-70C3-7C0916D5A219}"/>
              </a:ext>
            </a:extLst>
          </p:cNvPr>
          <p:cNvPicPr>
            <a:picLocks noChangeAspect="1"/>
          </p:cNvPicPr>
          <p:nvPr/>
        </p:nvPicPr>
        <p:blipFill>
          <a:blip r:embed="rId5"/>
          <a:stretch>
            <a:fillRect/>
          </a:stretch>
        </p:blipFill>
        <p:spPr>
          <a:xfrm>
            <a:off x="4156849" y="1376182"/>
            <a:ext cx="3912621" cy="5288488"/>
          </a:xfrm>
          <a:prstGeom prst="rect">
            <a:avLst/>
          </a:prstGeom>
        </p:spPr>
      </p:pic>
      <p:pic>
        <p:nvPicPr>
          <p:cNvPr id="12" name="Picture 11">
            <a:extLst>
              <a:ext uri="{FF2B5EF4-FFF2-40B4-BE49-F238E27FC236}">
                <a16:creationId xmlns:a16="http://schemas.microsoft.com/office/drawing/2014/main" id="{6C80C0E4-C1D8-F4B6-746A-A5C7C0BD2898}"/>
              </a:ext>
            </a:extLst>
          </p:cNvPr>
          <p:cNvPicPr>
            <a:picLocks noChangeAspect="1"/>
          </p:cNvPicPr>
          <p:nvPr/>
        </p:nvPicPr>
        <p:blipFill>
          <a:blip r:embed="rId6"/>
          <a:stretch>
            <a:fillRect/>
          </a:stretch>
        </p:blipFill>
        <p:spPr>
          <a:xfrm rot="21150464">
            <a:off x="348792" y="1393394"/>
            <a:ext cx="3592064" cy="5058680"/>
          </a:xfrm>
          <a:prstGeom prst="rect">
            <a:avLst/>
          </a:prstGeom>
        </p:spPr>
      </p:pic>
    </p:spTree>
    <p:extLst>
      <p:ext uri="{BB962C8B-B14F-4D97-AF65-F5344CB8AC3E}">
        <p14:creationId xmlns:p14="http://schemas.microsoft.com/office/powerpoint/2010/main" val="2776183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C49D9D-A674-4FF6-A37B-C76DC3DDF5D8}"/>
              </a:ext>
            </a:extLst>
          </p:cNvPr>
          <p:cNvSpPr txBox="1"/>
          <p:nvPr/>
        </p:nvSpPr>
        <p:spPr>
          <a:xfrm>
            <a:off x="137361" y="0"/>
            <a:ext cx="1191727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How to refer to Apprenticeships Suffolk:</a:t>
            </a:r>
          </a:p>
        </p:txBody>
      </p:sp>
      <p:sp>
        <p:nvSpPr>
          <p:cNvPr id="13" name="TextBox 12">
            <a:extLst>
              <a:ext uri="{FF2B5EF4-FFF2-40B4-BE49-F238E27FC236}">
                <a16:creationId xmlns:a16="http://schemas.microsoft.com/office/drawing/2014/main" id="{742D0E16-7D7F-48A2-92B5-C27C14982215}"/>
              </a:ext>
            </a:extLst>
          </p:cNvPr>
          <p:cNvSpPr txBox="1"/>
          <p:nvPr/>
        </p:nvSpPr>
        <p:spPr>
          <a:xfrm>
            <a:off x="762056" y="1951619"/>
            <a:ext cx="10667885" cy="3970318"/>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Visit our website at: </a:t>
            </a:r>
            <a:r>
              <a:rPr kumimoji="0" lang="en-GB"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www.apprenticeshipssuffolk.org</a:t>
            </a:r>
            <a:r>
              <a:rPr kumimoji="0" lang="en-GB"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a:ea typeface="+mn-ea"/>
                <a:cs typeface="Arial"/>
              </a:rPr>
              <a:t>- Contact Us Page.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a:ea typeface="+mn-ea"/>
                <a:cs typeface="Arial"/>
              </a:rPr>
              <a:t>Complete our referral form and send to </a:t>
            </a:r>
            <a:r>
              <a:rPr kumimoji="0" lang="en-GB" sz="3600" b="0" i="0" u="none" strike="noStrike" kern="1200" cap="none" spc="0" normalizeH="0" baseline="0" noProof="0">
                <a:ln>
                  <a:noFill/>
                </a:ln>
                <a:solidFill>
                  <a:srgbClr val="FFFFFF"/>
                </a:solidFill>
                <a:effectLst/>
                <a:uLnTx/>
                <a:uFillTx/>
                <a:latin typeface="Arial"/>
                <a:ea typeface="+mn-ea"/>
                <a:cs typeface="Arial"/>
                <a:hlinkClick r:id="rId4">
                  <a:extLst>
                    <a:ext uri="{A12FA001-AC4F-418D-AE19-62706E023703}">
                      <ahyp:hlinkClr xmlns:ahyp="http://schemas.microsoft.com/office/drawing/2018/hyperlinkcolor" val="tx"/>
                    </a:ext>
                  </a:extLst>
                </a:hlinkClick>
              </a:rPr>
              <a:t>apprenticeships@suffolk.gov.uk</a:t>
            </a:r>
            <a:r>
              <a:rPr kumimoji="0" lang="en-GB" sz="3600" b="0" i="0" u="none" strike="noStrike" kern="1200" cap="none" spc="0" normalizeH="0" baseline="0" noProof="0">
                <a:ln>
                  <a:noFill/>
                </a:ln>
                <a:solidFill>
                  <a:srgbClr val="FFFFFF"/>
                </a:solidFill>
                <a:effectLst/>
                <a:uLnTx/>
                <a:uFillTx/>
                <a:latin typeface="Arial"/>
                <a:ea typeface="+mn-ea"/>
                <a:cs typeface="Arial"/>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Follow us on Social media for more information.</a:t>
            </a:r>
          </a:p>
        </p:txBody>
      </p:sp>
      <p:pic>
        <p:nvPicPr>
          <p:cNvPr id="11" name="Picture 10" descr="A blue square with white logo&#10;&#10;Description automatically generated">
            <a:extLst>
              <a:ext uri="{FF2B5EF4-FFF2-40B4-BE49-F238E27FC236}">
                <a16:creationId xmlns:a16="http://schemas.microsoft.com/office/drawing/2014/main" id="{006F7648-164A-99FA-46CD-6A72D05912D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629969" y="5849107"/>
            <a:ext cx="2242782" cy="936053"/>
          </a:xfrm>
          <a:prstGeom prst="rect">
            <a:avLst/>
          </a:prstGeom>
        </p:spPr>
      </p:pic>
    </p:spTree>
    <p:extLst>
      <p:ext uri="{BB962C8B-B14F-4D97-AF65-F5344CB8AC3E}">
        <p14:creationId xmlns:p14="http://schemas.microsoft.com/office/powerpoint/2010/main" val="7785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B47A2C28D5646A7E6BAB1C6C3C4C2" ma:contentTypeVersion="24" ma:contentTypeDescription="Create a new document." ma:contentTypeScope="" ma:versionID="edea359419daa818342a37f935f8c5dc">
  <xsd:schema xmlns:xsd="http://www.w3.org/2001/XMLSchema" xmlns:xs="http://www.w3.org/2001/XMLSchema" xmlns:p="http://schemas.microsoft.com/office/2006/metadata/properties" xmlns:ns2="dd86cba9-ae2d-4dc1-aabe-59e8391784b9" xmlns:ns3="400da961-5383-4809-b7ec-770a1b3f96a2" xmlns:ns4="75304046-ffad-4f70-9f4b-bbc776f1b690" targetNamespace="http://schemas.microsoft.com/office/2006/metadata/properties" ma:root="true" ma:fieldsID="6699638a34d0c05d28bd98c061b39e51" ns2:_="" ns3:_="" ns4:_="">
    <xsd:import namespace="dd86cba9-ae2d-4dc1-aabe-59e8391784b9"/>
    <xsd:import namespace="400da961-5383-4809-b7ec-770a1b3f96a2"/>
    <xsd:import namespace="75304046-ffad-4f70-9f4b-bbc776f1b6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4:TaxCatchAll" minOccurs="0"/>
                <xsd:element ref="ns2:StatusofICF" minOccurs="0"/>
                <xsd:element ref="ns2:ReasonforRejection_x002f_Note" minOccurs="0"/>
                <xsd:element ref="ns2:PVNumber" minOccurs="0"/>
                <xsd:element ref="ns2:MediaServiceObjectDetectorVersions" minOccurs="0"/>
                <xsd:element ref="ns2:Date"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6cba9-ae2d-4dc1-aabe-59e8391784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StatusofICF" ma:index="24" nillable="true" ma:displayName="Status of ICF" ma:default="New Submission" ma:format="Dropdown" ma:internalName="StatusofICF">
      <xsd:simpleType>
        <xsd:restriction base="dms:Choice">
          <xsd:enumeration value="New Submission"/>
          <xsd:enumeration value="Rejected"/>
          <xsd:enumeration value="Processed"/>
        </xsd:restriction>
      </xsd:simpleType>
    </xsd:element>
    <xsd:element name="ReasonforRejection_x002f_Note" ma:index="25" nillable="true" ma:displayName="Reason for Rejection / Note" ma:format="Dropdown" ma:internalName="ReasonforRejection_x002f_Note">
      <xsd:simpleType>
        <xsd:restriction base="dms:Note">
          <xsd:maxLength value="255"/>
        </xsd:restriction>
      </xsd:simpleType>
    </xsd:element>
    <xsd:element name="PVNumber" ma:index="26" nillable="true" ma:displayName="PV Number" ma:format="Dropdown" ma:internalName="PVNumber" ma:percentage="FALSE">
      <xsd:simpleType>
        <xsd:restriction base="dms:Number"/>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Date" ma:index="28" nillable="true" ma:displayName="Date" ma:format="DateTime" ma:internalName="Date">
      <xsd:simpleType>
        <xsd:restriction base="dms:DateTime"/>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_Flow_SignoffStatus" ma:index="3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0da961-5383-4809-b7ec-770a1b3f96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5ee1369-f44b-402b-88a7-f5e08becdfa2}" ma:internalName="TaxCatchAll" ma:showField="CatchAllData" ma:web="400da961-5383-4809-b7ec-770a1b3f96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d86cba9-ae2d-4dc1-aabe-59e8391784b9" xsi:nil="true"/>
    <StatusofICF xmlns="dd86cba9-ae2d-4dc1-aabe-59e8391784b9">New Submission</StatusofICF>
    <Date xmlns="dd86cba9-ae2d-4dc1-aabe-59e8391784b9" xsi:nil="true"/>
    <PVNumber xmlns="dd86cba9-ae2d-4dc1-aabe-59e8391784b9" xsi:nil="true"/>
    <lcf76f155ced4ddcb4097134ff3c332f xmlns="dd86cba9-ae2d-4dc1-aabe-59e8391784b9">
      <Terms xmlns="http://schemas.microsoft.com/office/infopath/2007/PartnerControls"/>
    </lcf76f155ced4ddcb4097134ff3c332f>
    <TaxCatchAll xmlns="75304046-ffad-4f70-9f4b-bbc776f1b690" xsi:nil="true"/>
    <ReasonforRejection_x002f_Note xmlns="dd86cba9-ae2d-4dc1-aabe-59e8391784b9" xsi:nil="true"/>
  </documentManagement>
</p:properties>
</file>

<file path=customXml/itemProps1.xml><?xml version="1.0" encoding="utf-8"?>
<ds:datastoreItem xmlns:ds="http://schemas.openxmlformats.org/officeDocument/2006/customXml" ds:itemID="{F025CAE2-A037-4DD3-950B-7E18D7B89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6cba9-ae2d-4dc1-aabe-59e8391784b9"/>
    <ds:schemaRef ds:uri="400da961-5383-4809-b7ec-770a1b3f96a2"/>
    <ds:schemaRef ds:uri="75304046-ffad-4f70-9f4b-bbc776f1b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E14F3F-9EB8-4925-97CA-BB3266A795B5}">
  <ds:schemaRefs>
    <ds:schemaRef ds:uri="http://schemas.microsoft.com/sharepoint/v3/contenttype/forms"/>
  </ds:schemaRefs>
</ds:datastoreItem>
</file>

<file path=customXml/itemProps3.xml><?xml version="1.0" encoding="utf-8"?>
<ds:datastoreItem xmlns:ds="http://schemas.openxmlformats.org/officeDocument/2006/customXml" ds:itemID="{E2E4990E-5CC1-4885-B79D-146BF706F5B1}">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dd86cba9-ae2d-4dc1-aabe-59e8391784b9"/>
    <ds:schemaRef ds:uri="http://purl.org/dc/terms/"/>
    <ds:schemaRef ds:uri="400da961-5383-4809-b7ec-770a1b3f96a2"/>
    <ds:schemaRef ds:uri="http://schemas.microsoft.com/office/infopath/2007/PartnerControls"/>
    <ds:schemaRef ds:uri="75304046-ffad-4f70-9f4b-bbc776f1b690"/>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TotalTime>
  <Words>1777</Words>
  <Application>Microsoft Office PowerPoint</Application>
  <PresentationFormat>Widescreen</PresentationFormat>
  <Paragraphs>143</Paragraphs>
  <Slides>9</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Aptos</vt:lpstr>
      <vt:lpstr>Arial</vt:lpstr>
      <vt:lpstr>Britannic Bold</vt:lpstr>
      <vt:lpstr>Calibri</vt:lpstr>
      <vt:lpstr>Calibri Light</vt:lpstr>
      <vt:lpstr>Wingdings 2</vt:lpstr>
      <vt:lpstr>1_Office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Subscribe to the Wednesday Weekly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Cheryll Gill</dc:creator>
  <cp:lastModifiedBy>Polly Lewis</cp:lastModifiedBy>
  <cp:revision>1</cp:revision>
  <dcterms:created xsi:type="dcterms:W3CDTF">2024-08-30T10:25:08Z</dcterms:created>
  <dcterms:modified xsi:type="dcterms:W3CDTF">2024-09-02T13:33:36Z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0x010100B02B47A2C28D5646A7E6BAB1C6C3C4C2</vt:lpwstr>
  </property>
  <property fmtid="{D5CDD505-2E9C-101B-9397-08002B2CF9AE}" pid="3" name="MediaServiceImageTags">
    <vt:lpwstr/>
  </property>
</Properties>
</file>